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4" r:id="rId2"/>
    <p:sldMasterId id="2147483716" r:id="rId3"/>
  </p:sldMasterIdLst>
  <p:notesMasterIdLst>
    <p:notesMasterId r:id="rId19"/>
  </p:notesMasterIdLst>
  <p:handoutMasterIdLst>
    <p:handoutMasterId r:id="rId20"/>
  </p:handoutMasterIdLst>
  <p:sldIdLst>
    <p:sldId id="257" r:id="rId4"/>
    <p:sldId id="261" r:id="rId5"/>
    <p:sldId id="262" r:id="rId6"/>
    <p:sldId id="263" r:id="rId7"/>
    <p:sldId id="264" r:id="rId8"/>
    <p:sldId id="265" r:id="rId9"/>
    <p:sldId id="274"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fr-F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DA91A75-5D47-D80E-C752-F1D513B010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55B88431-3A2F-1DEE-39E4-2FB6879BBBF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1E75B9-62D1-412B-9E4A-5C0D4DA052B5}" type="datetimeFigureOut">
              <a:rPr lang="fr-FR" smtClean="0"/>
              <a:t>03/03/2025</a:t>
            </a:fld>
            <a:endParaRPr lang="fr-FR"/>
          </a:p>
        </p:txBody>
      </p:sp>
      <p:sp>
        <p:nvSpPr>
          <p:cNvPr id="4" name="Espace réservé du pied de page 3">
            <a:extLst>
              <a:ext uri="{FF2B5EF4-FFF2-40B4-BE49-F238E27FC236}">
                <a16:creationId xmlns:a16="http://schemas.microsoft.com/office/drawing/2014/main" id="{35A354A6-AFB9-2717-2AFB-79259B04E56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883B580-1D6C-CAD3-64A6-CBFEB38BF00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7C400BC-FD22-41BD-A7C5-AD790AA751CE}" type="slidenum">
              <a:rPr lang="fr-FR" smtClean="0"/>
              <a:t>‹N°›</a:t>
            </a:fld>
            <a:endParaRPr lang="fr-FR"/>
          </a:p>
        </p:txBody>
      </p:sp>
    </p:spTree>
    <p:extLst>
      <p:ext uri="{BB962C8B-B14F-4D97-AF65-F5344CB8AC3E}">
        <p14:creationId xmlns:p14="http://schemas.microsoft.com/office/powerpoint/2010/main" val="380135193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C181C4-49CA-471E-BD78-EC77358DFADE}" type="datetimeFigureOut">
              <a:rPr lang="fr-FR" smtClean="0"/>
              <a:t>03/03/2025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44B23-546F-40BC-9B3B-C1AF84608B39}" type="slidenum">
              <a:rPr lang="fr-FR" smtClean="0"/>
              <a:t>‹N°›</a:t>
            </a:fld>
            <a:endParaRPr lang="fr-FR"/>
          </a:p>
        </p:txBody>
      </p:sp>
    </p:spTree>
    <p:extLst>
      <p:ext uri="{BB962C8B-B14F-4D97-AF65-F5344CB8AC3E}">
        <p14:creationId xmlns:p14="http://schemas.microsoft.com/office/powerpoint/2010/main" val="42019034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pic>
        <p:nvPicPr>
          <p:cNvPr id="5" name="Image 1" descr="Une image contenant texte, clipart&#10;&#10;Description générée automatiquement">
            <a:extLst>
              <a:ext uri="{FF2B5EF4-FFF2-40B4-BE49-F238E27FC236}">
                <a16:creationId xmlns:a16="http://schemas.microsoft.com/office/drawing/2014/main" id="{9875A09A-1773-811C-7245-DF344D7B25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2188" y="5602288"/>
            <a:ext cx="4138612"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rc 6">
            <a:extLst>
              <a:ext uri="{FF2B5EF4-FFF2-40B4-BE49-F238E27FC236}">
                <a16:creationId xmlns:a16="http://schemas.microsoft.com/office/drawing/2014/main" id="{6CBEE842-4E0C-F47F-6850-8609FBA8C063}"/>
              </a:ext>
            </a:extLst>
          </p:cNvPr>
          <p:cNvSpPr/>
          <p:nvPr/>
        </p:nvSpPr>
        <p:spPr>
          <a:xfrm rot="18907594">
            <a:off x="209550" y="277813"/>
            <a:ext cx="3397250" cy="3130550"/>
          </a:xfrm>
          <a:prstGeom prst="arc">
            <a:avLst>
              <a:gd name="adj1" fmla="val 13395774"/>
              <a:gd name="adj2" fmla="val 19347342"/>
            </a:avLst>
          </a:prstGeom>
          <a:ln w="41275">
            <a:prstDash val="sysDot"/>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fr-FR"/>
          </a:p>
        </p:txBody>
      </p:sp>
      <p:sp>
        <p:nvSpPr>
          <p:cNvPr id="8" name="Arc 7">
            <a:extLst>
              <a:ext uri="{FF2B5EF4-FFF2-40B4-BE49-F238E27FC236}">
                <a16:creationId xmlns:a16="http://schemas.microsoft.com/office/drawing/2014/main" id="{DDD4CD07-C25A-DA6E-DD98-9AC69F2B4A72}"/>
              </a:ext>
            </a:extLst>
          </p:cNvPr>
          <p:cNvSpPr/>
          <p:nvPr/>
        </p:nvSpPr>
        <p:spPr>
          <a:xfrm rot="9126816">
            <a:off x="5875338" y="1722438"/>
            <a:ext cx="6181725" cy="4740275"/>
          </a:xfrm>
          <a:prstGeom prst="arc">
            <a:avLst>
              <a:gd name="adj1" fmla="val 12024393"/>
              <a:gd name="adj2" fmla="val 18273398"/>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fr-FR"/>
          </a:p>
        </p:txBody>
      </p:sp>
    </p:spTree>
    <p:extLst>
      <p:ext uri="{BB962C8B-B14F-4D97-AF65-F5344CB8AC3E}">
        <p14:creationId xmlns:p14="http://schemas.microsoft.com/office/powerpoint/2010/main" val="2864690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4">
            <a:extLst>
              <a:ext uri="{FF2B5EF4-FFF2-40B4-BE49-F238E27FC236}">
                <a16:creationId xmlns:a16="http://schemas.microsoft.com/office/drawing/2014/main" id="{259F12AA-8A86-13C9-E36A-A0A85DD9EA5B}"/>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04988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4">
            <a:extLst>
              <a:ext uri="{FF2B5EF4-FFF2-40B4-BE49-F238E27FC236}">
                <a16:creationId xmlns:a16="http://schemas.microsoft.com/office/drawing/2014/main" id="{E1452775-0FAA-AB34-7AC7-94463886083B}"/>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661302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926464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11" name="Espace réservé de la date 10"/>
          <p:cNvSpPr>
            <a:spLocks noGrp="1"/>
          </p:cNvSpPr>
          <p:nvPr>
            <p:ph type="dt" sz="half" idx="10"/>
          </p:nvPr>
        </p:nvSpPr>
        <p:spPr bwMode="gray"/>
        <p:txBody>
          <a:bodyPr/>
          <a:lstStyle/>
          <a:p>
            <a:endParaRPr lang="fr-FR" dirty="0"/>
          </a:p>
        </p:txBody>
      </p:sp>
      <p:sp>
        <p:nvSpPr>
          <p:cNvPr id="13" name="Espace réservé du pied de page 12"/>
          <p:cNvSpPr>
            <a:spLocks noGrp="1"/>
          </p:cNvSpPr>
          <p:nvPr>
            <p:ph type="ftr" sz="quarter" idx="12"/>
          </p:nvPr>
        </p:nvSpPr>
        <p:spPr bwMode="gray"/>
        <p:txBody>
          <a:bodyPr/>
          <a:lstStyle>
            <a:lvl1pPr>
              <a:defRPr/>
            </a:lvl1pPr>
          </a:lstStyle>
          <a:p>
            <a:r>
              <a:rPr lang="fr-FR" dirty="0"/>
              <a:t>Spoc « Réglementation RH dans les IEG »</a:t>
            </a:r>
          </a:p>
        </p:txBody>
      </p:sp>
    </p:spTree>
    <p:extLst>
      <p:ext uri="{BB962C8B-B14F-4D97-AF65-F5344CB8AC3E}">
        <p14:creationId xmlns:p14="http://schemas.microsoft.com/office/powerpoint/2010/main" val="2992328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D8D63A-AF7F-E405-3BE2-8F420F2F96F9}"/>
              </a:ext>
            </a:extLst>
          </p:cNvPr>
          <p:cNvSpPr>
            <a:spLocks noGrp="1"/>
          </p:cNvSpPr>
          <p:nvPr>
            <p:ph type="title"/>
          </p:nvPr>
        </p:nvSpPr>
        <p:spPr/>
        <p:txBody>
          <a:bodyPr/>
          <a:lstStyle/>
          <a:p>
            <a:r>
              <a:rPr lang="fr-FR"/>
              <a:t>Modifiez le style du titre</a:t>
            </a:r>
          </a:p>
        </p:txBody>
      </p:sp>
      <p:sp>
        <p:nvSpPr>
          <p:cNvPr id="3" name="Espace réservé du pied de page 2">
            <a:extLst>
              <a:ext uri="{FF2B5EF4-FFF2-40B4-BE49-F238E27FC236}">
                <a16:creationId xmlns:a16="http://schemas.microsoft.com/office/drawing/2014/main" id="{4C500C3B-EFCE-0D64-B5F6-C4DD5929B4C6}"/>
              </a:ext>
            </a:extLst>
          </p:cNvPr>
          <p:cNvSpPr>
            <a:spLocks noGrp="1"/>
          </p:cNvSpPr>
          <p:nvPr>
            <p:ph type="ftr" sz="quarter" idx="10"/>
          </p:nvPr>
        </p:nvSpPr>
        <p:spPr/>
        <p:txBody>
          <a:bodyPr/>
          <a:lstStyle/>
          <a:p>
            <a:pPr>
              <a:defRPr/>
            </a:pPr>
            <a:endParaRPr lang="fr-FR"/>
          </a:p>
        </p:txBody>
      </p:sp>
    </p:spTree>
    <p:extLst>
      <p:ext uri="{BB962C8B-B14F-4D97-AF65-F5344CB8AC3E}">
        <p14:creationId xmlns:p14="http://schemas.microsoft.com/office/powerpoint/2010/main" val="2178158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54275FB-9B83-2FA8-6777-451A8269A9CD}"/>
              </a:ext>
            </a:extLst>
          </p:cNvPr>
          <p:cNvSpPr>
            <a:spLocks noGrp="1"/>
          </p:cNvSpPr>
          <p:nvPr>
            <p:ph type="dt" sz="half" idx="10"/>
          </p:nvPr>
        </p:nvSpPr>
        <p:spPr/>
        <p:txBody>
          <a:bodyPr/>
          <a:lstStyle>
            <a:lvl1pPr>
              <a:defRPr/>
            </a:lvl1pPr>
          </a:lstStyle>
          <a:p>
            <a:pPr>
              <a:defRPr/>
            </a:pPr>
            <a:fld id="{DF4AB99E-0CD5-49F6-A47C-1979B5A9E501}"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439F2D8D-2031-24B5-7947-893DF53EBBFB}"/>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BE2AA9B-B797-41BA-2A16-D84C320DA976}"/>
              </a:ext>
            </a:extLst>
          </p:cNvPr>
          <p:cNvSpPr>
            <a:spLocks noGrp="1"/>
          </p:cNvSpPr>
          <p:nvPr>
            <p:ph type="sldNum" sz="quarter" idx="12"/>
          </p:nvPr>
        </p:nvSpPr>
        <p:spPr/>
        <p:txBody>
          <a:bodyPr/>
          <a:lstStyle>
            <a:lvl1pPr>
              <a:defRPr/>
            </a:lvl1pPr>
          </a:lstStyle>
          <a:p>
            <a:pPr>
              <a:defRPr/>
            </a:pPr>
            <a:fld id="{FA2D42D5-6EC0-422A-A82C-10ABF4F2F7C2}" type="slidenum">
              <a:rPr lang="fr-FR"/>
              <a:pPr>
                <a:defRPr/>
              </a:pPr>
              <a:t>‹N°›</a:t>
            </a:fld>
            <a:endParaRPr lang="fr-FR"/>
          </a:p>
        </p:txBody>
      </p:sp>
    </p:spTree>
    <p:extLst>
      <p:ext uri="{BB962C8B-B14F-4D97-AF65-F5344CB8AC3E}">
        <p14:creationId xmlns:p14="http://schemas.microsoft.com/office/powerpoint/2010/main" val="314047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0B16DA1-EB11-A8DE-9059-DCEACFABDD22}"/>
              </a:ext>
            </a:extLst>
          </p:cNvPr>
          <p:cNvSpPr>
            <a:spLocks noGrp="1"/>
          </p:cNvSpPr>
          <p:nvPr>
            <p:ph type="dt" sz="half" idx="10"/>
          </p:nvPr>
        </p:nvSpPr>
        <p:spPr/>
        <p:txBody>
          <a:bodyPr/>
          <a:lstStyle>
            <a:lvl1pPr>
              <a:defRPr/>
            </a:lvl1pPr>
          </a:lstStyle>
          <a:p>
            <a:pPr>
              <a:defRPr/>
            </a:pPr>
            <a:fld id="{D0A017A5-F8C7-425E-A4B4-452775BF88DA}"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3492DFDB-8440-B45E-AC4F-64FF01CA4EC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6FF02F7F-1EB4-A689-3628-EE25122AD5A4}"/>
              </a:ext>
            </a:extLst>
          </p:cNvPr>
          <p:cNvSpPr>
            <a:spLocks noGrp="1"/>
          </p:cNvSpPr>
          <p:nvPr>
            <p:ph type="sldNum" sz="quarter" idx="12"/>
          </p:nvPr>
        </p:nvSpPr>
        <p:spPr/>
        <p:txBody>
          <a:bodyPr/>
          <a:lstStyle>
            <a:lvl1pPr>
              <a:defRPr/>
            </a:lvl1pPr>
          </a:lstStyle>
          <a:p>
            <a:pPr>
              <a:defRPr/>
            </a:pPr>
            <a:fld id="{33125019-11FE-436E-B526-14608BE4BCFF}" type="slidenum">
              <a:rPr lang="fr-FR"/>
              <a:pPr>
                <a:defRPr/>
              </a:pPr>
              <a:t>‹N°›</a:t>
            </a:fld>
            <a:endParaRPr lang="fr-FR"/>
          </a:p>
        </p:txBody>
      </p:sp>
    </p:spTree>
    <p:extLst>
      <p:ext uri="{BB962C8B-B14F-4D97-AF65-F5344CB8AC3E}">
        <p14:creationId xmlns:p14="http://schemas.microsoft.com/office/powerpoint/2010/main" val="1478460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F659CD7-FE9F-1A72-FDF8-3EFC04261E37}"/>
              </a:ext>
            </a:extLst>
          </p:cNvPr>
          <p:cNvSpPr>
            <a:spLocks noGrp="1"/>
          </p:cNvSpPr>
          <p:nvPr>
            <p:ph type="dt" sz="half" idx="10"/>
          </p:nvPr>
        </p:nvSpPr>
        <p:spPr/>
        <p:txBody>
          <a:bodyPr/>
          <a:lstStyle>
            <a:lvl1pPr>
              <a:defRPr/>
            </a:lvl1pPr>
          </a:lstStyle>
          <a:p>
            <a:pPr>
              <a:defRPr/>
            </a:pPr>
            <a:fld id="{ABBFD0D3-0416-472B-8C79-C0CE8B9D0481}"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6DA9D166-712D-1BFA-E51B-FFF37A119305}"/>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DED7718D-EF5E-B897-A556-020CF98F9E02}"/>
              </a:ext>
            </a:extLst>
          </p:cNvPr>
          <p:cNvSpPr>
            <a:spLocks noGrp="1"/>
          </p:cNvSpPr>
          <p:nvPr>
            <p:ph type="sldNum" sz="quarter" idx="12"/>
          </p:nvPr>
        </p:nvSpPr>
        <p:spPr/>
        <p:txBody>
          <a:bodyPr/>
          <a:lstStyle>
            <a:lvl1pPr>
              <a:defRPr/>
            </a:lvl1pPr>
          </a:lstStyle>
          <a:p>
            <a:pPr>
              <a:defRPr/>
            </a:pPr>
            <a:fld id="{ABFDCBDD-316C-4A00-89F3-6F3804A41CD4}" type="slidenum">
              <a:rPr lang="fr-FR"/>
              <a:pPr>
                <a:defRPr/>
              </a:pPr>
              <a:t>‹N°›</a:t>
            </a:fld>
            <a:endParaRPr lang="fr-FR"/>
          </a:p>
        </p:txBody>
      </p:sp>
    </p:spTree>
    <p:extLst>
      <p:ext uri="{BB962C8B-B14F-4D97-AF65-F5344CB8AC3E}">
        <p14:creationId xmlns:p14="http://schemas.microsoft.com/office/powerpoint/2010/main" val="3838585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6F26CABE-8863-D1D5-ED44-A122EE6B4FF2}"/>
              </a:ext>
            </a:extLst>
          </p:cNvPr>
          <p:cNvSpPr>
            <a:spLocks noGrp="1"/>
          </p:cNvSpPr>
          <p:nvPr>
            <p:ph type="dt" sz="half" idx="10"/>
          </p:nvPr>
        </p:nvSpPr>
        <p:spPr/>
        <p:txBody>
          <a:bodyPr/>
          <a:lstStyle>
            <a:lvl1pPr>
              <a:defRPr/>
            </a:lvl1pPr>
          </a:lstStyle>
          <a:p>
            <a:pPr>
              <a:defRPr/>
            </a:pPr>
            <a:fld id="{A0A54883-21DA-4279-9551-0E810184A3F4}" type="datetimeFigureOut">
              <a:rPr lang="fr-FR"/>
              <a:pPr>
                <a:defRPr/>
              </a:pPr>
              <a:t>03/03/2025</a:t>
            </a:fld>
            <a:endParaRPr lang="fr-FR"/>
          </a:p>
        </p:txBody>
      </p:sp>
      <p:sp>
        <p:nvSpPr>
          <p:cNvPr id="6" name="Espace réservé du pied de page 4">
            <a:extLst>
              <a:ext uri="{FF2B5EF4-FFF2-40B4-BE49-F238E27FC236}">
                <a16:creationId xmlns:a16="http://schemas.microsoft.com/office/drawing/2014/main" id="{02A2AC1C-BB3D-AEC5-34C4-713E0AE9138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3E7CF0C6-5754-F732-8B6C-6667EE6F7918}"/>
              </a:ext>
            </a:extLst>
          </p:cNvPr>
          <p:cNvSpPr>
            <a:spLocks noGrp="1"/>
          </p:cNvSpPr>
          <p:nvPr>
            <p:ph type="sldNum" sz="quarter" idx="12"/>
          </p:nvPr>
        </p:nvSpPr>
        <p:spPr/>
        <p:txBody>
          <a:bodyPr/>
          <a:lstStyle>
            <a:lvl1pPr>
              <a:defRPr/>
            </a:lvl1pPr>
          </a:lstStyle>
          <a:p>
            <a:pPr>
              <a:defRPr/>
            </a:pPr>
            <a:fld id="{C8CD3E14-5286-40FA-BC5A-0E6BD475368A}" type="slidenum">
              <a:rPr lang="fr-FR"/>
              <a:pPr>
                <a:defRPr/>
              </a:pPr>
              <a:t>‹N°›</a:t>
            </a:fld>
            <a:endParaRPr lang="fr-FR"/>
          </a:p>
        </p:txBody>
      </p:sp>
    </p:spTree>
    <p:extLst>
      <p:ext uri="{BB962C8B-B14F-4D97-AF65-F5344CB8AC3E}">
        <p14:creationId xmlns:p14="http://schemas.microsoft.com/office/powerpoint/2010/main" val="2042549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9F7956DC-8F2D-F73F-8C68-967EA30C09A1}"/>
              </a:ext>
            </a:extLst>
          </p:cNvPr>
          <p:cNvSpPr>
            <a:spLocks noGrp="1"/>
          </p:cNvSpPr>
          <p:nvPr>
            <p:ph type="dt" sz="half" idx="10"/>
          </p:nvPr>
        </p:nvSpPr>
        <p:spPr/>
        <p:txBody>
          <a:bodyPr/>
          <a:lstStyle>
            <a:lvl1pPr>
              <a:defRPr/>
            </a:lvl1pPr>
          </a:lstStyle>
          <a:p>
            <a:pPr>
              <a:defRPr/>
            </a:pPr>
            <a:fld id="{06AE9D50-2B55-4D0C-B354-4CBF831A1DA4}" type="datetimeFigureOut">
              <a:rPr lang="fr-FR"/>
              <a:pPr>
                <a:defRPr/>
              </a:pPr>
              <a:t>03/03/2025</a:t>
            </a:fld>
            <a:endParaRPr lang="fr-FR"/>
          </a:p>
        </p:txBody>
      </p:sp>
      <p:sp>
        <p:nvSpPr>
          <p:cNvPr id="8" name="Espace réservé du pied de page 4">
            <a:extLst>
              <a:ext uri="{FF2B5EF4-FFF2-40B4-BE49-F238E27FC236}">
                <a16:creationId xmlns:a16="http://schemas.microsoft.com/office/drawing/2014/main" id="{55571248-378F-860A-3C06-5F771CAFAB60}"/>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63551C5E-6DC0-E563-03B0-61B285868CB2}"/>
              </a:ext>
            </a:extLst>
          </p:cNvPr>
          <p:cNvSpPr>
            <a:spLocks noGrp="1"/>
          </p:cNvSpPr>
          <p:nvPr>
            <p:ph type="sldNum" sz="quarter" idx="12"/>
          </p:nvPr>
        </p:nvSpPr>
        <p:spPr/>
        <p:txBody>
          <a:bodyPr/>
          <a:lstStyle>
            <a:lvl1pPr>
              <a:defRPr/>
            </a:lvl1pPr>
          </a:lstStyle>
          <a:p>
            <a:pPr>
              <a:defRPr/>
            </a:pPr>
            <a:fld id="{106883A6-C5E8-4F80-BB9D-A262862EF646}" type="slidenum">
              <a:rPr lang="fr-FR"/>
              <a:pPr>
                <a:defRPr/>
              </a:pPr>
              <a:t>‹N°›</a:t>
            </a:fld>
            <a:endParaRPr lang="fr-FR"/>
          </a:p>
        </p:txBody>
      </p:sp>
    </p:spTree>
    <p:extLst>
      <p:ext uri="{BB962C8B-B14F-4D97-AF65-F5344CB8AC3E}">
        <p14:creationId xmlns:p14="http://schemas.microsoft.com/office/powerpoint/2010/main" val="3552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4">
            <a:extLst>
              <a:ext uri="{FF2B5EF4-FFF2-40B4-BE49-F238E27FC236}">
                <a16:creationId xmlns:a16="http://schemas.microsoft.com/office/drawing/2014/main" id="{E1723BA0-AFF4-3CB3-4275-B116ED73C53D}"/>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285095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C703D807-806D-3F6D-AF80-3465196AB669}"/>
              </a:ext>
            </a:extLst>
          </p:cNvPr>
          <p:cNvSpPr>
            <a:spLocks noGrp="1"/>
          </p:cNvSpPr>
          <p:nvPr>
            <p:ph type="dt" sz="half" idx="10"/>
          </p:nvPr>
        </p:nvSpPr>
        <p:spPr/>
        <p:txBody>
          <a:bodyPr/>
          <a:lstStyle>
            <a:lvl1pPr>
              <a:defRPr/>
            </a:lvl1pPr>
          </a:lstStyle>
          <a:p>
            <a:pPr>
              <a:defRPr/>
            </a:pPr>
            <a:fld id="{C0114F2B-A566-4CA1-B382-94CC0990EC4D}" type="datetimeFigureOut">
              <a:rPr lang="fr-FR"/>
              <a:pPr>
                <a:defRPr/>
              </a:pPr>
              <a:t>03/03/2025</a:t>
            </a:fld>
            <a:endParaRPr lang="fr-FR"/>
          </a:p>
        </p:txBody>
      </p:sp>
      <p:sp>
        <p:nvSpPr>
          <p:cNvPr id="4" name="Espace réservé du pied de page 4">
            <a:extLst>
              <a:ext uri="{FF2B5EF4-FFF2-40B4-BE49-F238E27FC236}">
                <a16:creationId xmlns:a16="http://schemas.microsoft.com/office/drawing/2014/main" id="{7EBA5E22-08AE-1F9A-0EB8-DD9BEAE0A397}"/>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1DCC2E37-A58F-C630-94BD-974FA3DB60BE}"/>
              </a:ext>
            </a:extLst>
          </p:cNvPr>
          <p:cNvSpPr>
            <a:spLocks noGrp="1"/>
          </p:cNvSpPr>
          <p:nvPr>
            <p:ph type="sldNum" sz="quarter" idx="12"/>
          </p:nvPr>
        </p:nvSpPr>
        <p:spPr/>
        <p:txBody>
          <a:bodyPr/>
          <a:lstStyle>
            <a:lvl1pPr>
              <a:defRPr/>
            </a:lvl1pPr>
          </a:lstStyle>
          <a:p>
            <a:pPr>
              <a:defRPr/>
            </a:pPr>
            <a:fld id="{60FB30C0-17D3-4B5E-8873-DCFE988A0B55}" type="slidenum">
              <a:rPr lang="fr-FR"/>
              <a:pPr>
                <a:defRPr/>
              </a:pPr>
              <a:t>‹N°›</a:t>
            </a:fld>
            <a:endParaRPr lang="fr-FR"/>
          </a:p>
        </p:txBody>
      </p:sp>
    </p:spTree>
    <p:extLst>
      <p:ext uri="{BB962C8B-B14F-4D97-AF65-F5344CB8AC3E}">
        <p14:creationId xmlns:p14="http://schemas.microsoft.com/office/powerpoint/2010/main" val="13496307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490ADFD8-3664-D173-69B7-66245B9E65F5}"/>
              </a:ext>
            </a:extLst>
          </p:cNvPr>
          <p:cNvSpPr>
            <a:spLocks noGrp="1"/>
          </p:cNvSpPr>
          <p:nvPr>
            <p:ph type="dt" sz="half" idx="10"/>
          </p:nvPr>
        </p:nvSpPr>
        <p:spPr/>
        <p:txBody>
          <a:bodyPr/>
          <a:lstStyle>
            <a:lvl1pPr>
              <a:defRPr/>
            </a:lvl1pPr>
          </a:lstStyle>
          <a:p>
            <a:pPr>
              <a:defRPr/>
            </a:pPr>
            <a:fld id="{9FE8BA73-CC0F-4211-8E95-89E688B5ADEC}" type="datetimeFigureOut">
              <a:rPr lang="fr-FR"/>
              <a:pPr>
                <a:defRPr/>
              </a:pPr>
              <a:t>03/03/2025</a:t>
            </a:fld>
            <a:endParaRPr lang="fr-FR"/>
          </a:p>
        </p:txBody>
      </p:sp>
      <p:sp>
        <p:nvSpPr>
          <p:cNvPr id="3" name="Espace réservé du pied de page 4">
            <a:extLst>
              <a:ext uri="{FF2B5EF4-FFF2-40B4-BE49-F238E27FC236}">
                <a16:creationId xmlns:a16="http://schemas.microsoft.com/office/drawing/2014/main" id="{18F63EC0-E521-85C5-B5FF-F848217CD932}"/>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9191CAE5-58B7-AD88-FE2F-06396A9E6816}"/>
              </a:ext>
            </a:extLst>
          </p:cNvPr>
          <p:cNvSpPr>
            <a:spLocks noGrp="1"/>
          </p:cNvSpPr>
          <p:nvPr>
            <p:ph type="sldNum" sz="quarter" idx="12"/>
          </p:nvPr>
        </p:nvSpPr>
        <p:spPr/>
        <p:txBody>
          <a:bodyPr/>
          <a:lstStyle>
            <a:lvl1pPr>
              <a:defRPr/>
            </a:lvl1pPr>
          </a:lstStyle>
          <a:p>
            <a:pPr>
              <a:defRPr/>
            </a:pPr>
            <a:fld id="{B6DE8511-D812-4C13-8E28-49C2FF2100D8}" type="slidenum">
              <a:rPr lang="fr-FR"/>
              <a:pPr>
                <a:defRPr/>
              </a:pPr>
              <a:t>‹N°›</a:t>
            </a:fld>
            <a:endParaRPr lang="fr-FR"/>
          </a:p>
        </p:txBody>
      </p:sp>
    </p:spTree>
    <p:extLst>
      <p:ext uri="{BB962C8B-B14F-4D97-AF65-F5344CB8AC3E}">
        <p14:creationId xmlns:p14="http://schemas.microsoft.com/office/powerpoint/2010/main" val="6928402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819015D8-CED0-9005-903F-678F7DB8E639}"/>
              </a:ext>
            </a:extLst>
          </p:cNvPr>
          <p:cNvSpPr>
            <a:spLocks noGrp="1"/>
          </p:cNvSpPr>
          <p:nvPr>
            <p:ph type="dt" sz="half" idx="10"/>
          </p:nvPr>
        </p:nvSpPr>
        <p:spPr/>
        <p:txBody>
          <a:bodyPr/>
          <a:lstStyle>
            <a:lvl1pPr>
              <a:defRPr/>
            </a:lvl1pPr>
          </a:lstStyle>
          <a:p>
            <a:pPr>
              <a:defRPr/>
            </a:pPr>
            <a:fld id="{4B011FC1-4ACA-4E9A-93E2-1689BFF8B2C9}" type="datetimeFigureOut">
              <a:rPr lang="fr-FR"/>
              <a:pPr>
                <a:defRPr/>
              </a:pPr>
              <a:t>03/03/2025</a:t>
            </a:fld>
            <a:endParaRPr lang="fr-FR"/>
          </a:p>
        </p:txBody>
      </p:sp>
      <p:sp>
        <p:nvSpPr>
          <p:cNvPr id="6" name="Espace réservé du pied de page 4">
            <a:extLst>
              <a:ext uri="{FF2B5EF4-FFF2-40B4-BE49-F238E27FC236}">
                <a16:creationId xmlns:a16="http://schemas.microsoft.com/office/drawing/2014/main" id="{76C88575-2FE5-E48A-FFAC-E9BE3D61543B}"/>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BDB517F7-A782-9C22-89FC-478264098CD6}"/>
              </a:ext>
            </a:extLst>
          </p:cNvPr>
          <p:cNvSpPr>
            <a:spLocks noGrp="1"/>
          </p:cNvSpPr>
          <p:nvPr>
            <p:ph type="sldNum" sz="quarter" idx="12"/>
          </p:nvPr>
        </p:nvSpPr>
        <p:spPr/>
        <p:txBody>
          <a:bodyPr/>
          <a:lstStyle>
            <a:lvl1pPr>
              <a:defRPr/>
            </a:lvl1pPr>
          </a:lstStyle>
          <a:p>
            <a:pPr>
              <a:defRPr/>
            </a:pPr>
            <a:fld id="{719BADB0-42DC-4F3E-AE9C-180DA06C35AF}" type="slidenum">
              <a:rPr lang="fr-FR"/>
              <a:pPr>
                <a:defRPr/>
              </a:pPr>
              <a:t>‹N°›</a:t>
            </a:fld>
            <a:endParaRPr lang="fr-FR"/>
          </a:p>
        </p:txBody>
      </p:sp>
    </p:spTree>
    <p:extLst>
      <p:ext uri="{BB962C8B-B14F-4D97-AF65-F5344CB8AC3E}">
        <p14:creationId xmlns:p14="http://schemas.microsoft.com/office/powerpoint/2010/main" val="1531389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8071CB87-73B5-5130-607B-C41E68611C4E}"/>
              </a:ext>
            </a:extLst>
          </p:cNvPr>
          <p:cNvSpPr>
            <a:spLocks noGrp="1"/>
          </p:cNvSpPr>
          <p:nvPr>
            <p:ph type="dt" sz="half" idx="10"/>
          </p:nvPr>
        </p:nvSpPr>
        <p:spPr/>
        <p:txBody>
          <a:bodyPr/>
          <a:lstStyle>
            <a:lvl1pPr>
              <a:defRPr/>
            </a:lvl1pPr>
          </a:lstStyle>
          <a:p>
            <a:pPr>
              <a:defRPr/>
            </a:pPr>
            <a:fld id="{8AEF4BC5-8F11-4450-B010-7D56E2F6FA48}" type="datetimeFigureOut">
              <a:rPr lang="fr-FR"/>
              <a:pPr>
                <a:defRPr/>
              </a:pPr>
              <a:t>03/03/2025</a:t>
            </a:fld>
            <a:endParaRPr lang="fr-FR"/>
          </a:p>
        </p:txBody>
      </p:sp>
      <p:sp>
        <p:nvSpPr>
          <p:cNvPr id="6" name="Espace réservé du pied de page 4">
            <a:extLst>
              <a:ext uri="{FF2B5EF4-FFF2-40B4-BE49-F238E27FC236}">
                <a16:creationId xmlns:a16="http://schemas.microsoft.com/office/drawing/2014/main" id="{90EF2EA4-64B2-62D7-2A48-19BD1CEBBB8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0F3B558-3E0B-4D2B-83E4-7E6D5E95A547}"/>
              </a:ext>
            </a:extLst>
          </p:cNvPr>
          <p:cNvSpPr>
            <a:spLocks noGrp="1"/>
          </p:cNvSpPr>
          <p:nvPr>
            <p:ph type="sldNum" sz="quarter" idx="12"/>
          </p:nvPr>
        </p:nvSpPr>
        <p:spPr/>
        <p:txBody>
          <a:bodyPr/>
          <a:lstStyle>
            <a:lvl1pPr>
              <a:defRPr/>
            </a:lvl1pPr>
          </a:lstStyle>
          <a:p>
            <a:pPr>
              <a:defRPr/>
            </a:pPr>
            <a:fld id="{0DC8024D-5792-4343-88DA-A5AA02A4D330}" type="slidenum">
              <a:rPr lang="fr-FR"/>
              <a:pPr>
                <a:defRPr/>
              </a:pPr>
              <a:t>‹N°›</a:t>
            </a:fld>
            <a:endParaRPr lang="fr-FR"/>
          </a:p>
        </p:txBody>
      </p:sp>
    </p:spTree>
    <p:extLst>
      <p:ext uri="{BB962C8B-B14F-4D97-AF65-F5344CB8AC3E}">
        <p14:creationId xmlns:p14="http://schemas.microsoft.com/office/powerpoint/2010/main" val="36740072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57170FD-9D4F-33B5-A2DE-1287670458A5}"/>
              </a:ext>
            </a:extLst>
          </p:cNvPr>
          <p:cNvSpPr>
            <a:spLocks noGrp="1"/>
          </p:cNvSpPr>
          <p:nvPr>
            <p:ph type="dt" sz="half" idx="10"/>
          </p:nvPr>
        </p:nvSpPr>
        <p:spPr/>
        <p:txBody>
          <a:bodyPr/>
          <a:lstStyle>
            <a:lvl1pPr>
              <a:defRPr/>
            </a:lvl1pPr>
          </a:lstStyle>
          <a:p>
            <a:pPr>
              <a:defRPr/>
            </a:pPr>
            <a:fld id="{C30D0B07-E2AE-4191-9186-03AB2C1CBEF3}"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6EEBABB3-3DED-0685-3E23-444EFBDA580A}"/>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D7A514F-B671-F3F8-1817-A16202DCF9EA}"/>
              </a:ext>
            </a:extLst>
          </p:cNvPr>
          <p:cNvSpPr>
            <a:spLocks noGrp="1"/>
          </p:cNvSpPr>
          <p:nvPr>
            <p:ph type="sldNum" sz="quarter" idx="12"/>
          </p:nvPr>
        </p:nvSpPr>
        <p:spPr/>
        <p:txBody>
          <a:bodyPr/>
          <a:lstStyle>
            <a:lvl1pPr>
              <a:defRPr/>
            </a:lvl1pPr>
          </a:lstStyle>
          <a:p>
            <a:pPr>
              <a:defRPr/>
            </a:pPr>
            <a:fld id="{22D9A8D8-BE5D-4933-96E2-A52132447865}" type="slidenum">
              <a:rPr lang="fr-FR"/>
              <a:pPr>
                <a:defRPr/>
              </a:pPr>
              <a:t>‹N°›</a:t>
            </a:fld>
            <a:endParaRPr lang="fr-FR"/>
          </a:p>
        </p:txBody>
      </p:sp>
    </p:spTree>
    <p:extLst>
      <p:ext uri="{BB962C8B-B14F-4D97-AF65-F5344CB8AC3E}">
        <p14:creationId xmlns:p14="http://schemas.microsoft.com/office/powerpoint/2010/main" val="14023974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29D2B9F-1346-8D97-C1CD-9B9C7A0D1142}"/>
              </a:ext>
            </a:extLst>
          </p:cNvPr>
          <p:cNvSpPr>
            <a:spLocks noGrp="1"/>
          </p:cNvSpPr>
          <p:nvPr>
            <p:ph type="dt" sz="half" idx="10"/>
          </p:nvPr>
        </p:nvSpPr>
        <p:spPr/>
        <p:txBody>
          <a:bodyPr/>
          <a:lstStyle>
            <a:lvl1pPr>
              <a:defRPr/>
            </a:lvl1pPr>
          </a:lstStyle>
          <a:p>
            <a:pPr>
              <a:defRPr/>
            </a:pPr>
            <a:fld id="{C60556E2-96DC-4A7F-B335-37C5545CEE64}"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D3B6875C-FC8E-8C4A-26D7-2223C4620553}"/>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801F3F95-10AE-9CB7-8068-D1871DF6452B}"/>
              </a:ext>
            </a:extLst>
          </p:cNvPr>
          <p:cNvSpPr>
            <a:spLocks noGrp="1"/>
          </p:cNvSpPr>
          <p:nvPr>
            <p:ph type="sldNum" sz="quarter" idx="12"/>
          </p:nvPr>
        </p:nvSpPr>
        <p:spPr/>
        <p:txBody>
          <a:bodyPr/>
          <a:lstStyle>
            <a:lvl1pPr>
              <a:defRPr/>
            </a:lvl1pPr>
          </a:lstStyle>
          <a:p>
            <a:pPr>
              <a:defRPr/>
            </a:pPr>
            <a:fld id="{FE179A8B-5425-4609-8B9A-DBBD2F8B4A5D}" type="slidenum">
              <a:rPr lang="fr-FR"/>
              <a:pPr>
                <a:defRPr/>
              </a:pPr>
              <a:t>‹N°›</a:t>
            </a:fld>
            <a:endParaRPr lang="fr-FR"/>
          </a:p>
        </p:txBody>
      </p:sp>
    </p:spTree>
    <p:extLst>
      <p:ext uri="{BB962C8B-B14F-4D97-AF65-F5344CB8AC3E}">
        <p14:creationId xmlns:p14="http://schemas.microsoft.com/office/powerpoint/2010/main" val="39370009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87781EF-AB4C-D638-A997-549B4668DD72}"/>
              </a:ext>
            </a:extLst>
          </p:cNvPr>
          <p:cNvSpPr>
            <a:spLocks noGrp="1"/>
          </p:cNvSpPr>
          <p:nvPr>
            <p:ph type="dt" sz="half" idx="10"/>
          </p:nvPr>
        </p:nvSpPr>
        <p:spPr/>
        <p:txBody>
          <a:bodyPr/>
          <a:lstStyle>
            <a:lvl1pPr>
              <a:defRPr/>
            </a:lvl1pPr>
          </a:lstStyle>
          <a:p>
            <a:pPr>
              <a:defRPr/>
            </a:pPr>
            <a:fld id="{1EBC4F22-B800-4A28-899C-265EA80835E3}"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B70F38C5-8571-35CA-C938-CF502FCF86E4}"/>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82563F3D-035D-2E4B-A5DC-C5B2BDEC4316}"/>
              </a:ext>
            </a:extLst>
          </p:cNvPr>
          <p:cNvSpPr>
            <a:spLocks noGrp="1"/>
          </p:cNvSpPr>
          <p:nvPr>
            <p:ph type="sldNum" sz="quarter" idx="12"/>
          </p:nvPr>
        </p:nvSpPr>
        <p:spPr/>
        <p:txBody>
          <a:bodyPr/>
          <a:lstStyle>
            <a:lvl1pPr>
              <a:defRPr/>
            </a:lvl1pPr>
          </a:lstStyle>
          <a:p>
            <a:pPr>
              <a:defRPr/>
            </a:pPr>
            <a:fld id="{6B94FF57-CD58-4A67-A70F-33C78346EB65}" type="slidenum">
              <a:rPr lang="fr-FR"/>
              <a:pPr>
                <a:defRPr/>
              </a:pPr>
              <a:t>‹N°›</a:t>
            </a:fld>
            <a:endParaRPr lang="fr-FR"/>
          </a:p>
        </p:txBody>
      </p:sp>
    </p:spTree>
    <p:extLst>
      <p:ext uri="{BB962C8B-B14F-4D97-AF65-F5344CB8AC3E}">
        <p14:creationId xmlns:p14="http://schemas.microsoft.com/office/powerpoint/2010/main" val="27477378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8D55FA-126E-EBA5-3219-0FDD5102BE23}"/>
              </a:ext>
            </a:extLst>
          </p:cNvPr>
          <p:cNvSpPr>
            <a:spLocks noGrp="1"/>
          </p:cNvSpPr>
          <p:nvPr>
            <p:ph type="dt" sz="half" idx="10"/>
          </p:nvPr>
        </p:nvSpPr>
        <p:spPr/>
        <p:txBody>
          <a:bodyPr/>
          <a:lstStyle>
            <a:lvl1pPr>
              <a:defRPr/>
            </a:lvl1pPr>
          </a:lstStyle>
          <a:p>
            <a:pPr>
              <a:defRPr/>
            </a:pPr>
            <a:fld id="{C3E0E265-35FE-4FA8-8D7E-2FA35248C030}"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1D3C7789-4392-9EFF-F6A0-FB370BEBE57F}"/>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7B5BA3B-AE8F-57F8-123F-275EF45406F9}"/>
              </a:ext>
            </a:extLst>
          </p:cNvPr>
          <p:cNvSpPr>
            <a:spLocks noGrp="1"/>
          </p:cNvSpPr>
          <p:nvPr>
            <p:ph type="sldNum" sz="quarter" idx="12"/>
          </p:nvPr>
        </p:nvSpPr>
        <p:spPr/>
        <p:txBody>
          <a:bodyPr/>
          <a:lstStyle>
            <a:lvl1pPr>
              <a:defRPr/>
            </a:lvl1pPr>
          </a:lstStyle>
          <a:p>
            <a:pPr>
              <a:defRPr/>
            </a:pPr>
            <a:fld id="{27FD607D-0BC2-445F-B377-3054C602F9A9}" type="slidenum">
              <a:rPr lang="fr-FR"/>
              <a:pPr>
                <a:defRPr/>
              </a:pPr>
              <a:t>‹N°›</a:t>
            </a:fld>
            <a:endParaRPr lang="fr-FR"/>
          </a:p>
        </p:txBody>
      </p:sp>
    </p:spTree>
    <p:extLst>
      <p:ext uri="{BB962C8B-B14F-4D97-AF65-F5344CB8AC3E}">
        <p14:creationId xmlns:p14="http://schemas.microsoft.com/office/powerpoint/2010/main" val="41650461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EDD42F9-8FF1-0BDF-57EF-CD325F0C78B0}"/>
              </a:ext>
            </a:extLst>
          </p:cNvPr>
          <p:cNvSpPr>
            <a:spLocks noGrp="1"/>
          </p:cNvSpPr>
          <p:nvPr>
            <p:ph type="dt" sz="half" idx="10"/>
          </p:nvPr>
        </p:nvSpPr>
        <p:spPr/>
        <p:txBody>
          <a:bodyPr/>
          <a:lstStyle>
            <a:lvl1pPr>
              <a:defRPr/>
            </a:lvl1pPr>
          </a:lstStyle>
          <a:p>
            <a:pPr>
              <a:defRPr/>
            </a:pPr>
            <a:fld id="{102D6E18-7B91-4B66-B09A-C126CB612068}"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96C68CEC-319A-5C32-8EC7-A200C55681FE}"/>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A3529D3-A2F8-00AF-A5CA-EEAF6DAC9489}"/>
              </a:ext>
            </a:extLst>
          </p:cNvPr>
          <p:cNvSpPr>
            <a:spLocks noGrp="1"/>
          </p:cNvSpPr>
          <p:nvPr>
            <p:ph type="sldNum" sz="quarter" idx="12"/>
          </p:nvPr>
        </p:nvSpPr>
        <p:spPr/>
        <p:txBody>
          <a:bodyPr/>
          <a:lstStyle>
            <a:lvl1pPr>
              <a:defRPr/>
            </a:lvl1pPr>
          </a:lstStyle>
          <a:p>
            <a:pPr>
              <a:defRPr/>
            </a:pPr>
            <a:fld id="{64FD181A-797D-4F17-BDA4-5C3CF63BC96F}" type="slidenum">
              <a:rPr lang="fr-FR"/>
              <a:pPr>
                <a:defRPr/>
              </a:pPr>
              <a:t>‹N°›</a:t>
            </a:fld>
            <a:endParaRPr lang="fr-FR"/>
          </a:p>
        </p:txBody>
      </p:sp>
    </p:spTree>
    <p:extLst>
      <p:ext uri="{BB962C8B-B14F-4D97-AF65-F5344CB8AC3E}">
        <p14:creationId xmlns:p14="http://schemas.microsoft.com/office/powerpoint/2010/main" val="705896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13D1D8EE-0421-CE24-4185-179AD80BB03D}"/>
              </a:ext>
            </a:extLst>
          </p:cNvPr>
          <p:cNvSpPr>
            <a:spLocks noGrp="1"/>
          </p:cNvSpPr>
          <p:nvPr>
            <p:ph type="dt" sz="half" idx="10"/>
          </p:nvPr>
        </p:nvSpPr>
        <p:spPr/>
        <p:txBody>
          <a:bodyPr/>
          <a:lstStyle>
            <a:lvl1pPr>
              <a:defRPr/>
            </a:lvl1pPr>
          </a:lstStyle>
          <a:p>
            <a:pPr>
              <a:defRPr/>
            </a:pPr>
            <a:fld id="{4527522E-5572-463E-AB6F-AC28C269BD41}" type="datetimeFigureOut">
              <a:rPr lang="fr-FR"/>
              <a:pPr>
                <a:defRPr/>
              </a:pPr>
              <a:t>03/03/2025</a:t>
            </a:fld>
            <a:endParaRPr lang="fr-FR"/>
          </a:p>
        </p:txBody>
      </p:sp>
      <p:sp>
        <p:nvSpPr>
          <p:cNvPr id="6" name="Espace réservé du pied de page 4">
            <a:extLst>
              <a:ext uri="{FF2B5EF4-FFF2-40B4-BE49-F238E27FC236}">
                <a16:creationId xmlns:a16="http://schemas.microsoft.com/office/drawing/2014/main" id="{A0661E53-CDF0-12AB-17E8-597003C37C5F}"/>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00823737-22DC-7D6C-A740-2B2CF55D3C90}"/>
              </a:ext>
            </a:extLst>
          </p:cNvPr>
          <p:cNvSpPr>
            <a:spLocks noGrp="1"/>
          </p:cNvSpPr>
          <p:nvPr>
            <p:ph type="sldNum" sz="quarter" idx="12"/>
          </p:nvPr>
        </p:nvSpPr>
        <p:spPr/>
        <p:txBody>
          <a:bodyPr/>
          <a:lstStyle>
            <a:lvl1pPr>
              <a:defRPr/>
            </a:lvl1pPr>
          </a:lstStyle>
          <a:p>
            <a:pPr>
              <a:defRPr/>
            </a:pPr>
            <a:fld id="{8DFCA398-ACE2-464B-8BF4-8EC8BC366E91}" type="slidenum">
              <a:rPr lang="fr-FR"/>
              <a:pPr>
                <a:defRPr/>
              </a:pPr>
              <a:t>‹N°›</a:t>
            </a:fld>
            <a:endParaRPr lang="fr-FR"/>
          </a:p>
        </p:txBody>
      </p:sp>
    </p:spTree>
    <p:extLst>
      <p:ext uri="{BB962C8B-B14F-4D97-AF65-F5344CB8AC3E}">
        <p14:creationId xmlns:p14="http://schemas.microsoft.com/office/powerpoint/2010/main" val="1525539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u pied de page 4">
            <a:extLst>
              <a:ext uri="{FF2B5EF4-FFF2-40B4-BE49-F238E27FC236}">
                <a16:creationId xmlns:a16="http://schemas.microsoft.com/office/drawing/2014/main" id="{B38C2EF3-CE45-25DA-6558-9F255AA64DBA}"/>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41745831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60995949-07DD-44B6-37EA-8731A1A46B9F}"/>
              </a:ext>
            </a:extLst>
          </p:cNvPr>
          <p:cNvSpPr>
            <a:spLocks noGrp="1"/>
          </p:cNvSpPr>
          <p:nvPr>
            <p:ph type="dt" sz="half" idx="10"/>
          </p:nvPr>
        </p:nvSpPr>
        <p:spPr/>
        <p:txBody>
          <a:bodyPr/>
          <a:lstStyle>
            <a:lvl1pPr>
              <a:defRPr/>
            </a:lvl1pPr>
          </a:lstStyle>
          <a:p>
            <a:pPr>
              <a:defRPr/>
            </a:pPr>
            <a:fld id="{E725A7F7-A277-498A-B934-1E43CA5BEDEF}" type="datetimeFigureOut">
              <a:rPr lang="fr-FR"/>
              <a:pPr>
                <a:defRPr/>
              </a:pPr>
              <a:t>03/03/2025</a:t>
            </a:fld>
            <a:endParaRPr lang="fr-FR"/>
          </a:p>
        </p:txBody>
      </p:sp>
      <p:sp>
        <p:nvSpPr>
          <p:cNvPr id="8" name="Espace réservé du pied de page 4">
            <a:extLst>
              <a:ext uri="{FF2B5EF4-FFF2-40B4-BE49-F238E27FC236}">
                <a16:creationId xmlns:a16="http://schemas.microsoft.com/office/drawing/2014/main" id="{72D132C9-51D6-1AA2-4E2F-15D56B0A30FC}"/>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5F11B8B1-8968-3491-46B3-775A75D3B8EE}"/>
              </a:ext>
            </a:extLst>
          </p:cNvPr>
          <p:cNvSpPr>
            <a:spLocks noGrp="1"/>
          </p:cNvSpPr>
          <p:nvPr>
            <p:ph type="sldNum" sz="quarter" idx="12"/>
          </p:nvPr>
        </p:nvSpPr>
        <p:spPr/>
        <p:txBody>
          <a:bodyPr/>
          <a:lstStyle>
            <a:lvl1pPr>
              <a:defRPr/>
            </a:lvl1pPr>
          </a:lstStyle>
          <a:p>
            <a:pPr>
              <a:defRPr/>
            </a:pPr>
            <a:fld id="{779CEAF8-B193-4E4F-A1ED-6CE602BA6F1A}" type="slidenum">
              <a:rPr lang="fr-FR"/>
              <a:pPr>
                <a:defRPr/>
              </a:pPr>
              <a:t>‹N°›</a:t>
            </a:fld>
            <a:endParaRPr lang="fr-FR"/>
          </a:p>
        </p:txBody>
      </p:sp>
    </p:spTree>
    <p:extLst>
      <p:ext uri="{BB962C8B-B14F-4D97-AF65-F5344CB8AC3E}">
        <p14:creationId xmlns:p14="http://schemas.microsoft.com/office/powerpoint/2010/main" val="22296574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E77B7A9F-B952-123F-4A56-366256F56654}"/>
              </a:ext>
            </a:extLst>
          </p:cNvPr>
          <p:cNvSpPr>
            <a:spLocks noGrp="1"/>
          </p:cNvSpPr>
          <p:nvPr>
            <p:ph type="dt" sz="half" idx="10"/>
          </p:nvPr>
        </p:nvSpPr>
        <p:spPr/>
        <p:txBody>
          <a:bodyPr/>
          <a:lstStyle>
            <a:lvl1pPr>
              <a:defRPr/>
            </a:lvl1pPr>
          </a:lstStyle>
          <a:p>
            <a:pPr>
              <a:defRPr/>
            </a:pPr>
            <a:fld id="{76793FF1-6875-4F1E-B26F-A068150BF28A}" type="datetimeFigureOut">
              <a:rPr lang="fr-FR"/>
              <a:pPr>
                <a:defRPr/>
              </a:pPr>
              <a:t>03/03/2025</a:t>
            </a:fld>
            <a:endParaRPr lang="fr-FR"/>
          </a:p>
        </p:txBody>
      </p:sp>
      <p:sp>
        <p:nvSpPr>
          <p:cNvPr id="4" name="Espace réservé du pied de page 4">
            <a:extLst>
              <a:ext uri="{FF2B5EF4-FFF2-40B4-BE49-F238E27FC236}">
                <a16:creationId xmlns:a16="http://schemas.microsoft.com/office/drawing/2014/main" id="{4FE4C136-5895-8B96-B5C0-E1AD1B8E3B1E}"/>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63683C02-024A-33FE-4262-987F98868173}"/>
              </a:ext>
            </a:extLst>
          </p:cNvPr>
          <p:cNvSpPr>
            <a:spLocks noGrp="1"/>
          </p:cNvSpPr>
          <p:nvPr>
            <p:ph type="sldNum" sz="quarter" idx="12"/>
          </p:nvPr>
        </p:nvSpPr>
        <p:spPr/>
        <p:txBody>
          <a:bodyPr/>
          <a:lstStyle>
            <a:lvl1pPr>
              <a:defRPr/>
            </a:lvl1pPr>
          </a:lstStyle>
          <a:p>
            <a:pPr>
              <a:defRPr/>
            </a:pPr>
            <a:fld id="{8BF48333-DB6C-43DB-A45A-6CC05369410E}" type="slidenum">
              <a:rPr lang="fr-FR"/>
              <a:pPr>
                <a:defRPr/>
              </a:pPr>
              <a:t>‹N°›</a:t>
            </a:fld>
            <a:endParaRPr lang="fr-FR"/>
          </a:p>
        </p:txBody>
      </p:sp>
    </p:spTree>
    <p:extLst>
      <p:ext uri="{BB962C8B-B14F-4D97-AF65-F5344CB8AC3E}">
        <p14:creationId xmlns:p14="http://schemas.microsoft.com/office/powerpoint/2010/main" val="17759859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E5F5322C-C89D-A3C4-C474-41CBB9AED581}"/>
              </a:ext>
            </a:extLst>
          </p:cNvPr>
          <p:cNvSpPr>
            <a:spLocks noGrp="1"/>
          </p:cNvSpPr>
          <p:nvPr>
            <p:ph type="dt" sz="half" idx="10"/>
          </p:nvPr>
        </p:nvSpPr>
        <p:spPr/>
        <p:txBody>
          <a:bodyPr/>
          <a:lstStyle>
            <a:lvl1pPr>
              <a:defRPr/>
            </a:lvl1pPr>
          </a:lstStyle>
          <a:p>
            <a:pPr>
              <a:defRPr/>
            </a:pPr>
            <a:fld id="{B5198A84-0A01-457D-893B-8A4BC743E575}" type="datetimeFigureOut">
              <a:rPr lang="fr-FR"/>
              <a:pPr>
                <a:defRPr/>
              </a:pPr>
              <a:t>03/03/2025</a:t>
            </a:fld>
            <a:endParaRPr lang="fr-FR"/>
          </a:p>
        </p:txBody>
      </p:sp>
      <p:sp>
        <p:nvSpPr>
          <p:cNvPr id="3" name="Espace réservé du pied de page 4">
            <a:extLst>
              <a:ext uri="{FF2B5EF4-FFF2-40B4-BE49-F238E27FC236}">
                <a16:creationId xmlns:a16="http://schemas.microsoft.com/office/drawing/2014/main" id="{47AB98CB-3FD6-2AB2-82B0-69111C487C45}"/>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47A09F95-C179-15C6-0A0F-3A0036FFABD4}"/>
              </a:ext>
            </a:extLst>
          </p:cNvPr>
          <p:cNvSpPr>
            <a:spLocks noGrp="1"/>
          </p:cNvSpPr>
          <p:nvPr>
            <p:ph type="sldNum" sz="quarter" idx="12"/>
          </p:nvPr>
        </p:nvSpPr>
        <p:spPr/>
        <p:txBody>
          <a:bodyPr/>
          <a:lstStyle>
            <a:lvl1pPr>
              <a:defRPr/>
            </a:lvl1pPr>
          </a:lstStyle>
          <a:p>
            <a:pPr>
              <a:defRPr/>
            </a:pPr>
            <a:fld id="{2DE38D0E-E2AD-4871-8FBD-229D7A9864C9}" type="slidenum">
              <a:rPr lang="fr-FR"/>
              <a:pPr>
                <a:defRPr/>
              </a:pPr>
              <a:t>‹N°›</a:t>
            </a:fld>
            <a:endParaRPr lang="fr-FR"/>
          </a:p>
        </p:txBody>
      </p:sp>
    </p:spTree>
    <p:extLst>
      <p:ext uri="{BB962C8B-B14F-4D97-AF65-F5344CB8AC3E}">
        <p14:creationId xmlns:p14="http://schemas.microsoft.com/office/powerpoint/2010/main" val="10630089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9C205EDE-EE3C-54D4-B87D-CEF8E7920AC7}"/>
              </a:ext>
            </a:extLst>
          </p:cNvPr>
          <p:cNvSpPr>
            <a:spLocks noGrp="1"/>
          </p:cNvSpPr>
          <p:nvPr>
            <p:ph type="dt" sz="half" idx="10"/>
          </p:nvPr>
        </p:nvSpPr>
        <p:spPr/>
        <p:txBody>
          <a:bodyPr/>
          <a:lstStyle>
            <a:lvl1pPr>
              <a:defRPr/>
            </a:lvl1pPr>
          </a:lstStyle>
          <a:p>
            <a:pPr>
              <a:defRPr/>
            </a:pPr>
            <a:fld id="{5C4A8528-F14B-482F-9EF3-E1D65465B02B}" type="datetimeFigureOut">
              <a:rPr lang="fr-FR"/>
              <a:pPr>
                <a:defRPr/>
              </a:pPr>
              <a:t>03/03/2025</a:t>
            </a:fld>
            <a:endParaRPr lang="fr-FR"/>
          </a:p>
        </p:txBody>
      </p:sp>
      <p:sp>
        <p:nvSpPr>
          <p:cNvPr id="6" name="Espace réservé du pied de page 4">
            <a:extLst>
              <a:ext uri="{FF2B5EF4-FFF2-40B4-BE49-F238E27FC236}">
                <a16:creationId xmlns:a16="http://schemas.microsoft.com/office/drawing/2014/main" id="{DA83F051-B010-053B-9F40-4C01F51B4749}"/>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D2CDECD8-EE78-C138-0F6B-96DD01260A91}"/>
              </a:ext>
            </a:extLst>
          </p:cNvPr>
          <p:cNvSpPr>
            <a:spLocks noGrp="1"/>
          </p:cNvSpPr>
          <p:nvPr>
            <p:ph type="sldNum" sz="quarter" idx="12"/>
          </p:nvPr>
        </p:nvSpPr>
        <p:spPr/>
        <p:txBody>
          <a:bodyPr/>
          <a:lstStyle>
            <a:lvl1pPr>
              <a:defRPr/>
            </a:lvl1pPr>
          </a:lstStyle>
          <a:p>
            <a:pPr>
              <a:defRPr/>
            </a:pPr>
            <a:fld id="{E7FE0AF6-812B-4406-9043-AE1DB4E4A923}" type="slidenum">
              <a:rPr lang="fr-FR"/>
              <a:pPr>
                <a:defRPr/>
              </a:pPr>
              <a:t>‹N°›</a:t>
            </a:fld>
            <a:endParaRPr lang="fr-FR"/>
          </a:p>
        </p:txBody>
      </p:sp>
    </p:spTree>
    <p:extLst>
      <p:ext uri="{BB962C8B-B14F-4D97-AF65-F5344CB8AC3E}">
        <p14:creationId xmlns:p14="http://schemas.microsoft.com/office/powerpoint/2010/main" val="7024570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F5E1C9B-C965-A0E6-4D11-A9657D701F55}"/>
              </a:ext>
            </a:extLst>
          </p:cNvPr>
          <p:cNvSpPr>
            <a:spLocks noGrp="1"/>
          </p:cNvSpPr>
          <p:nvPr>
            <p:ph type="dt" sz="half" idx="10"/>
          </p:nvPr>
        </p:nvSpPr>
        <p:spPr/>
        <p:txBody>
          <a:bodyPr/>
          <a:lstStyle>
            <a:lvl1pPr>
              <a:defRPr/>
            </a:lvl1pPr>
          </a:lstStyle>
          <a:p>
            <a:pPr>
              <a:defRPr/>
            </a:pPr>
            <a:fld id="{D0DE5232-6930-420A-81D7-89372B5BC060}" type="datetimeFigureOut">
              <a:rPr lang="fr-FR"/>
              <a:pPr>
                <a:defRPr/>
              </a:pPr>
              <a:t>03/03/2025</a:t>
            </a:fld>
            <a:endParaRPr lang="fr-FR"/>
          </a:p>
        </p:txBody>
      </p:sp>
      <p:sp>
        <p:nvSpPr>
          <p:cNvPr id="6" name="Espace réservé du pied de page 4">
            <a:extLst>
              <a:ext uri="{FF2B5EF4-FFF2-40B4-BE49-F238E27FC236}">
                <a16:creationId xmlns:a16="http://schemas.microsoft.com/office/drawing/2014/main" id="{A132C795-D57C-B19E-1C57-3C895811AD7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7403477-F3A1-03BF-97BC-8C0F9EC77E99}"/>
              </a:ext>
            </a:extLst>
          </p:cNvPr>
          <p:cNvSpPr>
            <a:spLocks noGrp="1"/>
          </p:cNvSpPr>
          <p:nvPr>
            <p:ph type="sldNum" sz="quarter" idx="12"/>
          </p:nvPr>
        </p:nvSpPr>
        <p:spPr/>
        <p:txBody>
          <a:bodyPr/>
          <a:lstStyle>
            <a:lvl1pPr>
              <a:defRPr/>
            </a:lvl1pPr>
          </a:lstStyle>
          <a:p>
            <a:pPr>
              <a:defRPr/>
            </a:pPr>
            <a:fld id="{5FAA0690-D5F6-4AE2-9798-75691B5BAF42}" type="slidenum">
              <a:rPr lang="fr-FR"/>
              <a:pPr>
                <a:defRPr/>
              </a:pPr>
              <a:t>‹N°›</a:t>
            </a:fld>
            <a:endParaRPr lang="fr-FR"/>
          </a:p>
        </p:txBody>
      </p:sp>
    </p:spTree>
    <p:extLst>
      <p:ext uri="{BB962C8B-B14F-4D97-AF65-F5344CB8AC3E}">
        <p14:creationId xmlns:p14="http://schemas.microsoft.com/office/powerpoint/2010/main" val="5001940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F238D0-0930-6473-42A7-E41B50E8F5B9}"/>
              </a:ext>
            </a:extLst>
          </p:cNvPr>
          <p:cNvSpPr>
            <a:spLocks noGrp="1"/>
          </p:cNvSpPr>
          <p:nvPr>
            <p:ph type="dt" sz="half" idx="10"/>
          </p:nvPr>
        </p:nvSpPr>
        <p:spPr/>
        <p:txBody>
          <a:bodyPr/>
          <a:lstStyle>
            <a:lvl1pPr>
              <a:defRPr/>
            </a:lvl1pPr>
          </a:lstStyle>
          <a:p>
            <a:pPr>
              <a:defRPr/>
            </a:pPr>
            <a:fld id="{35F3B170-1405-4723-8871-5B442CB5F41E}"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AB959476-26DC-689D-F316-B640EF8E86F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CD69E04-24FF-33AC-A5EB-589FBA981B84}"/>
              </a:ext>
            </a:extLst>
          </p:cNvPr>
          <p:cNvSpPr>
            <a:spLocks noGrp="1"/>
          </p:cNvSpPr>
          <p:nvPr>
            <p:ph type="sldNum" sz="quarter" idx="12"/>
          </p:nvPr>
        </p:nvSpPr>
        <p:spPr/>
        <p:txBody>
          <a:bodyPr/>
          <a:lstStyle>
            <a:lvl1pPr>
              <a:defRPr/>
            </a:lvl1pPr>
          </a:lstStyle>
          <a:p>
            <a:pPr>
              <a:defRPr/>
            </a:pPr>
            <a:fld id="{4778D97E-D4AE-4071-A4F8-2189DE371ABC}" type="slidenum">
              <a:rPr lang="fr-FR"/>
              <a:pPr>
                <a:defRPr/>
              </a:pPr>
              <a:t>‹N°›</a:t>
            </a:fld>
            <a:endParaRPr lang="fr-FR"/>
          </a:p>
        </p:txBody>
      </p:sp>
    </p:spTree>
    <p:extLst>
      <p:ext uri="{BB962C8B-B14F-4D97-AF65-F5344CB8AC3E}">
        <p14:creationId xmlns:p14="http://schemas.microsoft.com/office/powerpoint/2010/main" val="2846708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51C8C0D-6DC7-8E2E-0076-226945DB4B2D}"/>
              </a:ext>
            </a:extLst>
          </p:cNvPr>
          <p:cNvSpPr>
            <a:spLocks noGrp="1"/>
          </p:cNvSpPr>
          <p:nvPr>
            <p:ph type="dt" sz="half" idx="10"/>
          </p:nvPr>
        </p:nvSpPr>
        <p:spPr/>
        <p:txBody>
          <a:bodyPr/>
          <a:lstStyle>
            <a:lvl1pPr>
              <a:defRPr/>
            </a:lvl1pPr>
          </a:lstStyle>
          <a:p>
            <a:pPr>
              <a:defRPr/>
            </a:pPr>
            <a:fld id="{A0B3561A-F88A-4A85-8F8E-AF711F110A18}"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FA6F2ABA-E928-BBB7-F98E-18042470D763}"/>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4A451C6-EAAF-3BA8-FCF3-B1CD3C17A673}"/>
              </a:ext>
            </a:extLst>
          </p:cNvPr>
          <p:cNvSpPr>
            <a:spLocks noGrp="1"/>
          </p:cNvSpPr>
          <p:nvPr>
            <p:ph type="sldNum" sz="quarter" idx="12"/>
          </p:nvPr>
        </p:nvSpPr>
        <p:spPr/>
        <p:txBody>
          <a:bodyPr/>
          <a:lstStyle>
            <a:lvl1pPr>
              <a:defRPr/>
            </a:lvl1pPr>
          </a:lstStyle>
          <a:p>
            <a:pPr>
              <a:defRPr/>
            </a:pPr>
            <a:fld id="{5028C370-25BF-4FDF-8302-C78B24C22089}" type="slidenum">
              <a:rPr lang="fr-FR"/>
              <a:pPr>
                <a:defRPr/>
              </a:pPr>
              <a:t>‹N°›</a:t>
            </a:fld>
            <a:endParaRPr lang="fr-FR"/>
          </a:p>
        </p:txBody>
      </p:sp>
    </p:spTree>
    <p:extLst>
      <p:ext uri="{BB962C8B-B14F-4D97-AF65-F5344CB8AC3E}">
        <p14:creationId xmlns:p14="http://schemas.microsoft.com/office/powerpoint/2010/main" val="4167791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9FF54424-D07F-FAB7-F5A5-6907BAC50417}"/>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44870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F8A1D8FD-DACD-3BE2-82D0-C9BEDCA017E9}"/>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9733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pied de page 4">
            <a:extLst>
              <a:ext uri="{FF2B5EF4-FFF2-40B4-BE49-F238E27FC236}">
                <a16:creationId xmlns:a16="http://schemas.microsoft.com/office/drawing/2014/main" id="{55410A4D-582B-BFC2-8C69-3D8D82972722}"/>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428939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4">
            <a:extLst>
              <a:ext uri="{FF2B5EF4-FFF2-40B4-BE49-F238E27FC236}">
                <a16:creationId xmlns:a16="http://schemas.microsoft.com/office/drawing/2014/main" id="{D6865E31-550F-1AB1-65F7-33DAF7574D17}"/>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1227792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u pied de page 4">
            <a:extLst>
              <a:ext uri="{FF2B5EF4-FFF2-40B4-BE49-F238E27FC236}">
                <a16:creationId xmlns:a16="http://schemas.microsoft.com/office/drawing/2014/main" id="{DE0CC4B6-36B7-7510-80FE-1F60AB63A884}"/>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381103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u pied de page 4">
            <a:extLst>
              <a:ext uri="{FF2B5EF4-FFF2-40B4-BE49-F238E27FC236}">
                <a16:creationId xmlns:a16="http://schemas.microsoft.com/office/drawing/2014/main" id="{6D58DEC7-213D-4A9A-01C1-E25367ADD6D0}"/>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758533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Freeform: Shape 6">
            <a:extLst>
              <a:ext uri="{FF2B5EF4-FFF2-40B4-BE49-F238E27FC236}">
                <a16:creationId xmlns:a16="http://schemas.microsoft.com/office/drawing/2014/main" id="{2DACFA6E-BE27-A8E9-DCF6-4B4219DDF04D}"/>
              </a:ext>
            </a:extLst>
          </p:cNvPr>
          <p:cNvSpPr/>
          <p:nvPr/>
        </p:nvSpPr>
        <p:spPr>
          <a:xfrm rot="10800000">
            <a:off x="0" y="0"/>
            <a:ext cx="1987550" cy="2228850"/>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Espace réservé du titre 1">
            <a:extLst>
              <a:ext uri="{FF2B5EF4-FFF2-40B4-BE49-F238E27FC236}">
                <a16:creationId xmlns:a16="http://schemas.microsoft.com/office/drawing/2014/main" id="{4190ECB3-74E3-05BE-C8F1-FF717DE5998B}"/>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8" name="Espace réservé du texte 2">
            <a:extLst>
              <a:ext uri="{FF2B5EF4-FFF2-40B4-BE49-F238E27FC236}">
                <a16:creationId xmlns:a16="http://schemas.microsoft.com/office/drawing/2014/main" id="{56E0B19A-2DC1-FD43-40ED-9834E245EF20}"/>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5" name="Espace réservé du pied de page 4">
            <a:extLst>
              <a:ext uri="{FF2B5EF4-FFF2-40B4-BE49-F238E27FC236}">
                <a16:creationId xmlns:a16="http://schemas.microsoft.com/office/drawing/2014/main" id="{0B6CA9EB-8883-B4FA-270F-EAF5920DFE40}"/>
              </a:ext>
            </a:extLst>
          </p:cNvPr>
          <p:cNvSpPr>
            <a:spLocks noGrp="1"/>
          </p:cNvSpPr>
          <p:nvPr>
            <p:ph type="ftr" sz="quarter" idx="3"/>
          </p:nvPr>
        </p:nvSpPr>
        <p:spPr>
          <a:xfrm>
            <a:off x="1987550" y="6356350"/>
            <a:ext cx="6970713"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a:solidFill>
                  <a:schemeClr val="tx1">
                    <a:tint val="75000"/>
                  </a:schemeClr>
                </a:solidFill>
                <a:latin typeface="+mn-lt"/>
              </a:defRPr>
            </a:lvl1pPr>
          </a:lstStyle>
          <a:p>
            <a:pPr>
              <a:defRPr/>
            </a:pPr>
            <a:endParaRPr lang="fr-FR"/>
          </a:p>
        </p:txBody>
      </p:sp>
      <p:sp>
        <p:nvSpPr>
          <p:cNvPr id="7" name="Freeform: Shape 6">
            <a:extLst>
              <a:ext uri="{FF2B5EF4-FFF2-40B4-BE49-F238E27FC236}">
                <a16:creationId xmlns:a16="http://schemas.microsoft.com/office/drawing/2014/main" id="{FCA09541-F838-4F8A-18DA-9EE9181D4709}"/>
              </a:ext>
            </a:extLst>
          </p:cNvPr>
          <p:cNvSpPr/>
          <p:nvPr/>
        </p:nvSpPr>
        <p:spPr>
          <a:xfrm>
            <a:off x="8804275" y="3455988"/>
            <a:ext cx="3387725" cy="3406775"/>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extLst>
      <p:ext uri="{BB962C8B-B14F-4D97-AF65-F5344CB8AC3E}">
        <p14:creationId xmlns:p14="http://schemas.microsoft.com/office/powerpoint/2010/main" val="74005391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28" r:id="rId14"/>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Espace réservé du texte 2">
            <a:extLst>
              <a:ext uri="{FF2B5EF4-FFF2-40B4-BE49-F238E27FC236}">
                <a16:creationId xmlns:a16="http://schemas.microsoft.com/office/drawing/2014/main" id="{3BF9D17D-56A1-98F1-1C97-4E46172CC55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156BA3B0-BD25-AAEA-DB49-7FC282A43E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E0B9AF5D-F7DB-43D2-82D9-8197AA412297}"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BA3603DD-B075-5C55-2215-CD1B6AFFDD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958EA72-ED16-0C39-8E48-A987449DF9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7178FD35-FDBE-46D2-B7D5-50F710661F74}" type="slidenum">
              <a:rPr lang="fr-FR"/>
              <a:pPr>
                <a:defRPr/>
              </a:pPr>
              <a:t>‹N°›</a:t>
            </a:fld>
            <a:endParaRPr lang="fr-FR"/>
          </a:p>
        </p:txBody>
      </p:sp>
      <p:sp>
        <p:nvSpPr>
          <p:cNvPr id="7" name="Freeform: Shape 6">
            <a:extLst>
              <a:ext uri="{FF2B5EF4-FFF2-40B4-BE49-F238E27FC236}">
                <a16:creationId xmlns:a16="http://schemas.microsoft.com/office/drawing/2014/main" id="{0F565FB3-9137-6CFF-7AEF-A45C77908C34}"/>
              </a:ext>
            </a:extLst>
          </p:cNvPr>
          <p:cNvSpPr/>
          <p:nvPr/>
        </p:nvSpPr>
        <p:spPr>
          <a:xfrm rot="10800000">
            <a:off x="0" y="0"/>
            <a:ext cx="8702675" cy="2228850"/>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55" name="Espace réservé du titre 1">
            <a:extLst>
              <a:ext uri="{FF2B5EF4-FFF2-40B4-BE49-F238E27FC236}">
                <a16:creationId xmlns:a16="http://schemas.microsoft.com/office/drawing/2014/main" id="{54A1CECC-E4D7-D57C-84C3-4C9E70401B28}"/>
              </a:ext>
            </a:extLst>
          </p:cNvPr>
          <p:cNvSpPr>
            <a:spLocks noGrp="1" noChangeArrowheads="1"/>
          </p:cNvSpPr>
          <p:nvPr>
            <p:ph type="title"/>
          </p:nvPr>
        </p:nvSpPr>
        <p:spPr bwMode="auto">
          <a:xfrm>
            <a:off x="1341438" y="136525"/>
            <a:ext cx="10515600"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Tree>
    <p:extLst>
      <p:ext uri="{BB962C8B-B14F-4D97-AF65-F5344CB8AC3E}">
        <p14:creationId xmlns:p14="http://schemas.microsoft.com/office/powerpoint/2010/main" val="323654909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Espace réservé du titre 1">
            <a:extLst>
              <a:ext uri="{FF2B5EF4-FFF2-40B4-BE49-F238E27FC236}">
                <a16:creationId xmlns:a16="http://schemas.microsoft.com/office/drawing/2014/main" id="{81528D05-D3AD-7BD7-E8A1-3D3E4D56AC3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3075" name="Espace réservé du texte 2">
            <a:extLst>
              <a:ext uri="{FF2B5EF4-FFF2-40B4-BE49-F238E27FC236}">
                <a16:creationId xmlns:a16="http://schemas.microsoft.com/office/drawing/2014/main" id="{EA24E6FB-3891-8C39-0923-A8A44CEE7589}"/>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5941081A-2376-1880-C660-49ED09562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C225D491-9E67-4D27-84C8-1D8D9C0A3157}" type="datetimeFigureOut">
              <a:rPr lang="fr-FR"/>
              <a:pPr>
                <a:defRPr/>
              </a:pPr>
              <a:t>03/03/2025</a:t>
            </a:fld>
            <a:endParaRPr lang="fr-FR"/>
          </a:p>
        </p:txBody>
      </p:sp>
      <p:sp>
        <p:nvSpPr>
          <p:cNvPr id="5" name="Espace réservé du pied de page 4">
            <a:extLst>
              <a:ext uri="{FF2B5EF4-FFF2-40B4-BE49-F238E27FC236}">
                <a16:creationId xmlns:a16="http://schemas.microsoft.com/office/drawing/2014/main" id="{03D682D4-EED4-6E59-F646-004E2E9DF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7" name="Freeform: Shape 6">
            <a:extLst>
              <a:ext uri="{FF2B5EF4-FFF2-40B4-BE49-F238E27FC236}">
                <a16:creationId xmlns:a16="http://schemas.microsoft.com/office/drawing/2014/main" id="{7C516100-8846-AD81-A7FD-7ED3AE9B752F}"/>
              </a:ext>
            </a:extLst>
          </p:cNvPr>
          <p:cNvSpPr/>
          <p:nvPr/>
        </p:nvSpPr>
        <p:spPr>
          <a:xfrm>
            <a:off x="8670925" y="4756150"/>
            <a:ext cx="3521075" cy="2101850"/>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Espace réservé du numéro de diapositive 5">
            <a:extLst>
              <a:ext uri="{FF2B5EF4-FFF2-40B4-BE49-F238E27FC236}">
                <a16:creationId xmlns:a16="http://schemas.microsoft.com/office/drawing/2014/main" id="{B0D52F31-C1BD-C592-BAE9-1DD1E6FC57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A99B44F3-53A7-4833-82D1-D37A9EB1A924}" type="slidenum">
              <a:rPr lang="fr-FR"/>
              <a:pPr>
                <a:defRPr/>
              </a:pPr>
              <a:t>‹N°›</a:t>
            </a:fld>
            <a:endParaRPr lang="fr-FR"/>
          </a:p>
        </p:txBody>
      </p:sp>
    </p:spTree>
    <p:extLst>
      <p:ext uri="{BB962C8B-B14F-4D97-AF65-F5344CB8AC3E}">
        <p14:creationId xmlns:p14="http://schemas.microsoft.com/office/powerpoint/2010/main" val="2717331033"/>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sgeieg.fr/wp-content/uploads/2021/01/sgeieg-pers846-mesures-disciplinaires-16-07-1985.pdf" TargetMode="External"/><Relationship Id="rId4" Type="http://schemas.openxmlformats.org/officeDocument/2006/relationships/hyperlink" Target="https://sgeieg.fr/category/accords-collectifs/disciplin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sgeieg.fr/category/accords-collectifs/disciplin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D9DC47D-D679-52A4-F12F-134581F5A6FC}"/>
              </a:ext>
            </a:extLst>
          </p:cNvPr>
          <p:cNvSpPr>
            <a:spLocks noGrp="1"/>
          </p:cNvSpPr>
          <p:nvPr>
            <p:ph type="ctrTitle"/>
          </p:nvPr>
        </p:nvSpPr>
        <p:spPr>
          <a:xfrm>
            <a:off x="1524000" y="2235200"/>
            <a:ext cx="9144000" cy="2387600"/>
          </a:xfrm>
        </p:spPr>
        <p:txBody>
          <a:bodyPr>
            <a:normAutofit/>
          </a:bodyPr>
          <a:lstStyle/>
          <a:p>
            <a:r>
              <a:rPr lang="fr-FR" sz="4400" b="1" dirty="0"/>
              <a:t>Les Commissions Secondaires</a:t>
            </a:r>
            <a:br>
              <a:rPr lang="fr-FR" sz="4400" b="1" dirty="0"/>
            </a:br>
            <a:r>
              <a:rPr lang="fr-FR" sz="4400" b="1" dirty="0"/>
              <a:t> du Personnel (CSP)</a:t>
            </a:r>
            <a:br>
              <a:rPr lang="fr-FR" sz="4400" b="1" dirty="0"/>
            </a:br>
            <a:br>
              <a:rPr lang="fr-FR" sz="3200" dirty="0"/>
            </a:br>
            <a:r>
              <a:rPr lang="fr-FR" sz="1200" i="1" dirty="0">
                <a:solidFill>
                  <a:schemeClr val="accent6"/>
                </a:solidFill>
              </a:rPr>
              <a:t>mise à jour : mars 2025</a:t>
            </a:r>
            <a:endParaRPr lang="en-US" i="1" dirty="0">
              <a:solidFill>
                <a:schemeClr val="accent6"/>
              </a:solidFill>
            </a:endParaRPr>
          </a:p>
        </p:txBody>
      </p:sp>
    </p:spTree>
    <p:extLst>
      <p:ext uri="{BB962C8B-B14F-4D97-AF65-F5344CB8AC3E}">
        <p14:creationId xmlns:p14="http://schemas.microsoft.com/office/powerpoint/2010/main" val="3159933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63FDDA44-D99D-46FF-8733-93D7B80C5A2F}"/>
              </a:ext>
            </a:extLst>
          </p:cNvPr>
          <p:cNvSpPr txBox="1"/>
          <p:nvPr/>
        </p:nvSpPr>
        <p:spPr>
          <a:xfrm>
            <a:off x="711460" y="1444721"/>
            <a:ext cx="11175740" cy="4655633"/>
          </a:xfrm>
          <a:prstGeom prst="rect">
            <a:avLst/>
          </a:prstGeom>
          <a:noFill/>
        </p:spPr>
        <p:txBody>
          <a:bodyPr wrap="square" rtlCol="0">
            <a:spAutoFit/>
          </a:bodyPr>
          <a:lstStyle/>
          <a:p>
            <a:pPr>
              <a:buFont typeface="Wingdings 2" panose="05020102010507070707" pitchFamily="18" charset="2"/>
              <a:buChar char="R"/>
            </a:pPr>
            <a:endParaRPr lang="fr-FR" sz="1400" dirty="0">
              <a:solidFill>
                <a:srgbClr val="C00000"/>
              </a:solidFill>
            </a:endParaRPr>
          </a:p>
          <a:p>
            <a:pPr marL="285750" lvl="2" indent="-285750" algn="just">
              <a:buFont typeface="Wingdings" panose="05000000000000000000" pitchFamily="2" charset="2"/>
              <a:buChar char="v"/>
            </a:pPr>
            <a:r>
              <a:rPr lang="fr-FR" sz="1600" b="1" dirty="0">
                <a:solidFill>
                  <a:srgbClr val="0070C0"/>
                </a:solidFill>
              </a:rPr>
              <a:t>Selon les cas, les bordereaux sont présentés pour information ou soumis pour avis ou font l’objet d’un vote formel </a:t>
            </a:r>
            <a:r>
              <a:rPr lang="fr-FR" sz="1600" dirty="0">
                <a:solidFill>
                  <a:srgbClr val="0070C0"/>
                </a:solidFill>
              </a:rPr>
              <a:t>(interruptions de stage ou décisions concernant les requêtes individuelles), à l’issue des éventuels débats. </a:t>
            </a:r>
          </a:p>
          <a:p>
            <a:pPr marL="351000" lvl="3" algn="just" defTabSz="685800">
              <a:lnSpc>
                <a:spcPct val="90000"/>
              </a:lnSpc>
              <a:spcBef>
                <a:spcPts val="450"/>
              </a:spcBef>
              <a:buClr>
                <a:schemeClr val="accent1"/>
              </a:buClr>
              <a:buSzPct val="70000"/>
            </a:pPr>
            <a:endParaRPr lang="fr-FR" sz="1600" dirty="0">
              <a:solidFill>
                <a:srgbClr val="0070C0"/>
              </a:solidFill>
              <a:ea typeface="Verdana" pitchFamily="34" charset="0"/>
              <a:cs typeface="Verdana" pitchFamily="34" charset="0"/>
            </a:endParaRPr>
          </a:p>
          <a:p>
            <a:pPr marL="285750" lvl="1" indent="-285750" algn="just">
              <a:buFont typeface="Wingdings" panose="05000000000000000000" pitchFamily="2" charset="2"/>
              <a:buChar char="v"/>
            </a:pPr>
            <a:r>
              <a:rPr lang="fr-FR" sz="1600" b="1" dirty="0">
                <a:solidFill>
                  <a:srgbClr val="0070C0"/>
                </a:solidFill>
              </a:rPr>
              <a:t>Modalités de vote :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Les membres de la CSP ont voix délibérative à l’exception des membres consultatifs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Les membres votent à main levée (si un membre le demande, il est procédé au vote à bulletin secret)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Les avis sont émis à la majorité des voix des membres présents ou représentés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En cas de partage des voix, celle du Président est prépondérante.</a:t>
            </a:r>
          </a:p>
          <a:p>
            <a:pPr marL="285750" lvl="1" indent="-285750" algn="just">
              <a:buFont typeface="Wingdings" panose="05000000000000000000" pitchFamily="2" charset="2"/>
              <a:buChar char="v"/>
            </a:pPr>
            <a:endParaRPr lang="fr-FR" sz="1600" dirty="0">
              <a:solidFill>
                <a:srgbClr val="0070C0"/>
              </a:solidFill>
            </a:endParaRPr>
          </a:p>
          <a:p>
            <a:pPr marL="285750" lvl="1" indent="-285750" algn="just">
              <a:buFont typeface="Wingdings" panose="05000000000000000000" pitchFamily="2" charset="2"/>
              <a:buChar char="v"/>
            </a:pPr>
            <a:r>
              <a:rPr lang="fr-FR" sz="1600" b="1" dirty="0">
                <a:solidFill>
                  <a:srgbClr val="0070C0"/>
                </a:solidFill>
              </a:rPr>
              <a:t>Le Président assure la police des débats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Il régule les prises de parole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Il organise les interventions avec les rappels à l’ordre nécessaires le cas échéant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Il demande des reformulations ou des précisions lorsque les questions ou les réponses ne sont pas claires.</a:t>
            </a:r>
          </a:p>
          <a:p>
            <a:pPr marL="351000" lvl="3" indent="0" algn="just">
              <a:buNone/>
            </a:pPr>
            <a:endParaRPr lang="fr-FR" sz="1600" dirty="0">
              <a:solidFill>
                <a:srgbClr val="0070C0"/>
              </a:solidFill>
              <a:ea typeface="Verdana" pitchFamily="34" charset="0"/>
              <a:cs typeface="Verdana" pitchFamily="34" charset="0"/>
            </a:endParaRPr>
          </a:p>
          <a:p>
            <a:pPr marL="285750" lvl="2" indent="-285750" algn="just">
              <a:buFont typeface="Wingdings" panose="05000000000000000000" pitchFamily="2" charset="2"/>
              <a:buChar char="v"/>
            </a:pPr>
            <a:r>
              <a:rPr lang="fr-FR" sz="1600" b="1" dirty="0">
                <a:solidFill>
                  <a:srgbClr val="0070C0"/>
                </a:solidFill>
              </a:rPr>
              <a:t>Le Président clôt la séance.</a:t>
            </a:r>
          </a:p>
          <a:p>
            <a:endParaRPr lang="fr-FR" sz="2000" dirty="0"/>
          </a:p>
        </p:txBody>
      </p:sp>
      <p:sp>
        <p:nvSpPr>
          <p:cNvPr id="10"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1" name="ZoneTexte 10">
            <a:extLst>
              <a:ext uri="{FF2B5EF4-FFF2-40B4-BE49-F238E27FC236}">
                <a16:creationId xmlns:a16="http://schemas.microsoft.com/office/drawing/2014/main" id="{B445FA8B-A0FB-4A96-A173-8D81C6DAC4ED}"/>
              </a:ext>
            </a:extLst>
          </p:cNvPr>
          <p:cNvSpPr txBox="1"/>
          <p:nvPr/>
        </p:nvSpPr>
        <p:spPr>
          <a:xfrm>
            <a:off x="3908977" y="739906"/>
            <a:ext cx="3884802" cy="369332"/>
          </a:xfrm>
          <a:prstGeom prst="rect">
            <a:avLst/>
          </a:prstGeom>
          <a:solidFill>
            <a:srgbClr val="77A7A5"/>
          </a:solidFill>
        </p:spPr>
        <p:txBody>
          <a:bodyPr wrap="square" rtlCol="0">
            <a:spAutoFit/>
          </a:bodyPr>
          <a:lstStyle/>
          <a:p>
            <a:pPr algn="ctr"/>
            <a:r>
              <a:rPr lang="fr-FR" b="1" dirty="0">
                <a:solidFill>
                  <a:schemeClr val="bg1"/>
                </a:solidFill>
              </a:rPr>
              <a:t>Déroulement d’une séance 2/2</a:t>
            </a:r>
          </a:p>
        </p:txBody>
      </p:sp>
    </p:spTree>
    <p:extLst>
      <p:ext uri="{BB962C8B-B14F-4D97-AF65-F5344CB8AC3E}">
        <p14:creationId xmlns:p14="http://schemas.microsoft.com/office/powerpoint/2010/main" val="3382610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56BDF06-99B9-40AD-A8DA-0532E3C57B29}"/>
              </a:ext>
            </a:extLst>
          </p:cNvPr>
          <p:cNvSpPr>
            <a:spLocks noGrp="1"/>
          </p:cNvSpPr>
          <p:nvPr>
            <p:ph type="sldNum" sz="quarter" idx="4294967295"/>
          </p:nvPr>
        </p:nvSpPr>
        <p:spPr/>
        <p:txBody>
          <a:bodyPr/>
          <a:lstStyle/>
          <a:p>
            <a:endParaRPr lang="fr-FR" dirty="0"/>
          </a:p>
        </p:txBody>
      </p:sp>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05225" y="1076144"/>
            <a:ext cx="11381550" cy="5686896"/>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just"/>
            <a:r>
              <a:rPr lang="fr-FR" sz="1600" b="1" dirty="0">
                <a:solidFill>
                  <a:srgbClr val="0070C0"/>
                </a:solidFill>
              </a:rPr>
              <a:t>Contenu de l’ordre du jour : </a:t>
            </a:r>
          </a:p>
          <a:p>
            <a:pPr algn="just"/>
            <a:r>
              <a:rPr lang="fr-FR" sz="1600" dirty="0">
                <a:solidFill>
                  <a:srgbClr val="0070C0"/>
                </a:solidFill>
              </a:rPr>
              <a:t>L’ordre du jour fait l’objet d’une concertation préalable entre le président et le secrétaire : </a:t>
            </a:r>
          </a:p>
          <a:p>
            <a:pPr marL="285750" indent="-285750" algn="just">
              <a:buFont typeface="Arial" panose="020B0604020202020204" pitchFamily="34" charset="0"/>
              <a:buChar char="•"/>
            </a:pPr>
            <a:r>
              <a:rPr lang="fr-FR" sz="1600" dirty="0">
                <a:solidFill>
                  <a:srgbClr val="0070C0"/>
                </a:solidFill>
              </a:rPr>
              <a:t>Les points fixés par l’article 3 du Statut national des IEG doivent y figurer automatiquement -&gt; le secrétaire / le président ne peut pas s’opposer à l’inscription d’un de ces points.</a:t>
            </a:r>
          </a:p>
          <a:p>
            <a:pPr marL="285750" indent="-285750" algn="just">
              <a:buFont typeface="Arial" panose="020B0604020202020204" pitchFamily="34" charset="0"/>
              <a:buChar char="•"/>
            </a:pPr>
            <a:r>
              <a:rPr lang="fr-FR" sz="1600" dirty="0">
                <a:solidFill>
                  <a:srgbClr val="0070C0"/>
                </a:solidFill>
              </a:rPr>
              <a:t>Si, après consultation du secrétaire, celui-ci s’oppose au contenu de l’ordre du jour limité aux points prescrits par le Statut National, cela n’empêche pas le président de signer l’ordre du jour et de l’envoyer à l’ensemble des membres de la CSP.</a:t>
            </a:r>
          </a:p>
          <a:p>
            <a:pPr marL="285750" indent="-285750" algn="just">
              <a:buFont typeface="Arial" panose="020B0604020202020204" pitchFamily="34" charset="0"/>
              <a:buChar char="•"/>
            </a:pPr>
            <a:r>
              <a:rPr lang="fr-FR" sz="1600" dirty="0">
                <a:solidFill>
                  <a:srgbClr val="0070C0"/>
                </a:solidFill>
              </a:rPr>
              <a:t>Pour les autres points : un commun accord doit être trouvé – aucune des parties ne peut imposer l’inscription d’un point à l’ordre du jour. </a:t>
            </a:r>
          </a:p>
          <a:p>
            <a:pPr marL="285750" indent="-285750" algn="just">
              <a:buFont typeface="Arial" panose="020B0604020202020204" pitchFamily="34" charset="0"/>
              <a:buChar char="•"/>
            </a:pPr>
            <a:r>
              <a:rPr lang="fr-FR" sz="1600" dirty="0">
                <a:solidFill>
                  <a:srgbClr val="0070C0"/>
                </a:solidFill>
              </a:rPr>
              <a:t>Lorsque la CSP se réunit à la demande de ses membres, figurent obligatoirement à l’ordre du jour de la séance les questions jointes à la demande de convocation. S’il n’est pas spécifié que le Président est tenu de prendre en compte ces demandes, pour autant, le refus de faire droit à une telle demande devra être dûment justifié.</a:t>
            </a:r>
          </a:p>
          <a:p>
            <a:pPr marL="285750" indent="-285750" algn="just">
              <a:buFont typeface="Arial" panose="020B0604020202020204" pitchFamily="34" charset="0"/>
              <a:buChar char="•"/>
            </a:pPr>
            <a:endParaRPr lang="fr-FR" sz="1200" dirty="0">
              <a:solidFill>
                <a:srgbClr val="0070C0"/>
              </a:solidFill>
            </a:endParaRPr>
          </a:p>
          <a:p>
            <a:pPr lvl="0" algn="just"/>
            <a:r>
              <a:rPr lang="fr-FR" sz="1600" b="1" dirty="0">
                <a:solidFill>
                  <a:srgbClr val="0070C0"/>
                </a:solidFill>
              </a:rPr>
              <a:t>Les mutations individuelles ou collectives, doivent-elles passer pour avis ou pour info ? </a:t>
            </a:r>
          </a:p>
          <a:p>
            <a:pPr algn="just"/>
            <a:r>
              <a:rPr lang="fr-FR" sz="1600" dirty="0">
                <a:solidFill>
                  <a:srgbClr val="0070C0"/>
                </a:solidFill>
              </a:rPr>
              <a:t>L’article 3 du statut IEG dispose que les CSP formulent un avis sur les demandes de changements d’affectation. </a:t>
            </a:r>
            <a:br>
              <a:rPr lang="fr-FR" sz="1600" dirty="0">
                <a:solidFill>
                  <a:srgbClr val="0070C0"/>
                </a:solidFill>
              </a:rPr>
            </a:br>
            <a:r>
              <a:rPr lang="fr-FR" sz="1600" dirty="0">
                <a:solidFill>
                  <a:srgbClr val="0070C0"/>
                </a:solidFill>
              </a:rPr>
              <a:t>La PERS 212 apporte les précisions suivantes  :</a:t>
            </a:r>
          </a:p>
          <a:p>
            <a:pPr lvl="2" algn="just">
              <a:buFont typeface="Arial" panose="020B0604020202020204" pitchFamily="34" charset="0"/>
              <a:buChar char="•"/>
            </a:pPr>
            <a:r>
              <a:rPr lang="fr-FR" dirty="0">
                <a:solidFill>
                  <a:srgbClr val="0070C0"/>
                </a:solidFill>
              </a:rPr>
              <a:t>Les mutations indiquées pour « information » sont celles qui sont liées à des mutations d’office qui n’entrainent pas d’avancement</a:t>
            </a:r>
          </a:p>
          <a:p>
            <a:pPr marL="0" lvl="2" indent="0" algn="just">
              <a:buNone/>
            </a:pPr>
            <a:r>
              <a:rPr lang="fr-FR" dirty="0">
                <a:solidFill>
                  <a:srgbClr val="0070C0"/>
                </a:solidFill>
              </a:rPr>
              <a:t>   et qui ne nécessitent pas de période probatoire.</a:t>
            </a:r>
          </a:p>
          <a:p>
            <a:pPr lvl="2" algn="just">
              <a:buFont typeface="Arial" panose="020B0604020202020204" pitchFamily="34" charset="0"/>
              <a:buChar char="•"/>
            </a:pPr>
            <a:r>
              <a:rPr lang="fr-FR" dirty="0">
                <a:solidFill>
                  <a:srgbClr val="0070C0"/>
                </a:solidFill>
              </a:rPr>
              <a:t>Les commissions compétentes n'ont pas à être consultées lorsque la mutation est à la demande de l'intéressé et qu’il ne</a:t>
            </a:r>
          </a:p>
          <a:p>
            <a:pPr marL="0" lvl="2" indent="0" algn="just">
              <a:buNone/>
            </a:pPr>
            <a:r>
              <a:rPr lang="fr-FR" dirty="0">
                <a:solidFill>
                  <a:srgbClr val="0070C0"/>
                </a:solidFill>
              </a:rPr>
              <a:t>    doit en résulter pour le candidat retenu, de changement d'affectation (même type d’emploi ou même qualification). </a:t>
            </a:r>
          </a:p>
          <a:p>
            <a:pPr lvl="2" algn="just">
              <a:buFont typeface="Arial" panose="020B0604020202020204" pitchFamily="34" charset="0"/>
              <a:buChar char="•"/>
            </a:pPr>
            <a:r>
              <a:rPr lang="fr-FR" dirty="0">
                <a:solidFill>
                  <a:srgbClr val="0070C0"/>
                </a:solidFill>
              </a:rPr>
              <a:t>Les autres cas de mutations sont à passer pour avis.</a:t>
            </a:r>
          </a:p>
          <a:p>
            <a:endParaRPr lang="fr-FR" b="1" dirty="0">
              <a:solidFill>
                <a:srgbClr val="0070C0"/>
              </a:solidFill>
            </a:endParaRPr>
          </a:p>
        </p:txBody>
      </p:sp>
      <p:sp>
        <p:nvSpPr>
          <p:cNvPr id="12" name="ZoneTexte 11">
            <a:extLst>
              <a:ext uri="{FF2B5EF4-FFF2-40B4-BE49-F238E27FC236}">
                <a16:creationId xmlns:a16="http://schemas.microsoft.com/office/drawing/2014/main" id="{B445FA8B-A0FB-4A96-A173-8D81C6DAC4ED}"/>
              </a:ext>
            </a:extLst>
          </p:cNvPr>
          <p:cNvSpPr txBox="1"/>
          <p:nvPr/>
        </p:nvSpPr>
        <p:spPr>
          <a:xfrm>
            <a:off x="3823577" y="665247"/>
            <a:ext cx="3884802" cy="369332"/>
          </a:xfrm>
          <a:prstGeom prst="rect">
            <a:avLst/>
          </a:prstGeom>
          <a:solidFill>
            <a:srgbClr val="77A7A5"/>
          </a:solidFill>
        </p:spPr>
        <p:txBody>
          <a:bodyPr wrap="square" rtlCol="0">
            <a:spAutoFit/>
          </a:bodyPr>
          <a:lstStyle/>
          <a:p>
            <a:pPr algn="ctr"/>
            <a:r>
              <a:rPr lang="fr-FR" b="1" dirty="0">
                <a:solidFill>
                  <a:schemeClr val="bg1"/>
                </a:solidFill>
              </a:rPr>
              <a:t>Les points à l’ordre du jour 1/3</a:t>
            </a: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500161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10594" y="1301461"/>
            <a:ext cx="11370812" cy="5083527"/>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lvl="0" algn="just"/>
            <a:r>
              <a:rPr lang="fr-FR" sz="1600" b="1" dirty="0">
                <a:solidFill>
                  <a:srgbClr val="0070C0"/>
                </a:solidFill>
              </a:rPr>
              <a:t>Démissions : faut-il en informer les membres de la CSP ? </a:t>
            </a:r>
          </a:p>
          <a:p>
            <a:pPr lvl="3" algn="just">
              <a:buSzPct val="120000"/>
              <a:buFont typeface="Arial" panose="020B0604020202020204" pitchFamily="34" charset="0"/>
              <a:buChar char="•"/>
            </a:pPr>
            <a:r>
              <a:rPr lang="fr-FR" sz="1600" dirty="0">
                <a:solidFill>
                  <a:srgbClr val="0070C0"/>
                </a:solidFill>
              </a:rPr>
              <a:t>Non, ce n’est pas un cas prévu par l’article 3 du statut national des IEG.</a:t>
            </a:r>
          </a:p>
          <a:p>
            <a:pPr lvl="3" algn="just">
              <a:buSzPct val="120000"/>
              <a:buFont typeface="Arial" panose="020B0604020202020204" pitchFamily="34" charset="0"/>
              <a:buChar char="•"/>
            </a:pPr>
            <a:endParaRPr lang="fr-FR" sz="1200" dirty="0">
              <a:solidFill>
                <a:srgbClr val="0070C0"/>
              </a:solidFill>
            </a:endParaRPr>
          </a:p>
          <a:p>
            <a:pPr algn="just"/>
            <a:r>
              <a:rPr lang="fr-FR" sz="1600" b="1" dirty="0">
                <a:solidFill>
                  <a:srgbClr val="0070C0"/>
                </a:solidFill>
              </a:rPr>
              <a:t>Quelle est la périodicité d’information en CSP des taux de services actifs ? Quelle est la population à présenter (sédentaires et/ou actifs) ?</a:t>
            </a:r>
          </a:p>
          <a:p>
            <a:pPr lvl="3" algn="just">
              <a:buSzPct val="120000"/>
              <a:buFont typeface="Arial" panose="020B0604020202020204" pitchFamily="34" charset="0"/>
              <a:buChar char="•"/>
            </a:pPr>
            <a:r>
              <a:rPr lang="fr-FR" sz="1600" dirty="0">
                <a:solidFill>
                  <a:srgbClr val="0070C0"/>
                </a:solidFill>
              </a:rPr>
              <a:t>Conformément à l’Accord de branche sur la Spécificité Des Métiers dans les IEG du 16 avril 2010, l’information en CSP porte sur l’ensemble des taux et qualification de chaque salarié. </a:t>
            </a:r>
          </a:p>
          <a:p>
            <a:pPr lvl="3" algn="just">
              <a:buSzPct val="120000"/>
              <a:buFont typeface="Arial" panose="020B0604020202020204" pitchFamily="34" charset="0"/>
              <a:buChar char="•"/>
            </a:pPr>
            <a:r>
              <a:rPr lang="fr-FR" sz="1600" dirty="0">
                <a:solidFill>
                  <a:srgbClr val="0070C0"/>
                </a:solidFill>
              </a:rPr>
              <a:t>Par conséquent, la population à présenter est la totalité des salariés classés en services sédentaires et en services actifs.</a:t>
            </a:r>
          </a:p>
          <a:p>
            <a:pPr lvl="3" algn="just">
              <a:buSzPct val="120000"/>
              <a:buFont typeface="Arial" panose="020B0604020202020204" pitchFamily="34" charset="0"/>
              <a:buChar char="•"/>
            </a:pPr>
            <a:r>
              <a:rPr lang="fr-FR" sz="1600" dirty="0">
                <a:solidFill>
                  <a:srgbClr val="0070C0"/>
                </a:solidFill>
              </a:rPr>
              <a:t>Cette information doit être réalisée à la CSP du 1</a:t>
            </a:r>
            <a:r>
              <a:rPr lang="fr-FR" sz="1600" baseline="30000" dirty="0">
                <a:solidFill>
                  <a:srgbClr val="0070C0"/>
                </a:solidFill>
              </a:rPr>
              <a:t>er</a:t>
            </a:r>
            <a:r>
              <a:rPr lang="fr-FR" sz="1600" dirty="0">
                <a:solidFill>
                  <a:srgbClr val="0070C0"/>
                </a:solidFill>
              </a:rPr>
              <a:t> trimestre. Effectivement, l’Accord de branche sur la Spécificité Des Métiers dans les IEG de 2010, précise que : « Les taux et qualifications retenus pour l’année N, pour chaque salarié, sont communiqués au début de l’année N+1 à la Commission secondaire du personnel compétente pour notification, portée à la connaissance du salarié avant le 30 Avril de l’année N+1 ».</a:t>
            </a:r>
          </a:p>
          <a:p>
            <a:pPr lvl="3" algn="just">
              <a:buSzPct val="120000"/>
              <a:buFont typeface="Arial" panose="020B0604020202020204" pitchFamily="34" charset="0"/>
              <a:buChar char="•"/>
            </a:pPr>
            <a:endParaRPr lang="fr-FR" sz="1200" dirty="0">
              <a:solidFill>
                <a:srgbClr val="0070C0"/>
              </a:solidFill>
            </a:endParaRPr>
          </a:p>
          <a:p>
            <a:pPr algn="just"/>
            <a:r>
              <a:rPr lang="fr-FR" sz="1600" b="1" dirty="0">
                <a:solidFill>
                  <a:srgbClr val="0070C0"/>
                </a:solidFill>
              </a:rPr>
              <a:t> A propos des procédures accélérées : tous les thèmes peuvent-ils faire l’objet d’une PA ?</a:t>
            </a:r>
          </a:p>
          <a:p>
            <a:pPr lvl="3" algn="just"/>
            <a:r>
              <a:rPr lang="fr-FR" sz="1600" dirty="0">
                <a:solidFill>
                  <a:srgbClr val="0070C0"/>
                </a:solidFill>
              </a:rPr>
              <a:t>Les CSP Exécution-Maitrise doivent se réunir à minima 4 fois par an et les CSP Cadres à minima 2 fois par an. Au-delà de ces plénières, des PA peuvent être organisées sur les thématiques qui ne peuvent pas être reportées à la prochaine CSP plénière et </a:t>
            </a:r>
          </a:p>
          <a:p>
            <a:pPr marL="351000" lvl="3" indent="0" algn="just">
              <a:buNone/>
            </a:pPr>
            <a:r>
              <a:rPr lang="fr-FR" sz="1600" dirty="0">
                <a:solidFill>
                  <a:srgbClr val="0070C0"/>
                </a:solidFill>
              </a:rPr>
              <a:t>   qui ne font pas l’objet d’un vote (ex : mutations).</a:t>
            </a:r>
          </a:p>
          <a:p>
            <a:pPr lvl="3" algn="just"/>
            <a:r>
              <a:rPr lang="fr-FR" sz="1600" dirty="0">
                <a:solidFill>
                  <a:srgbClr val="0070C0"/>
                </a:solidFill>
              </a:rPr>
              <a:t>En cas d’observation ou de réserve d’un membre de la CSP sur un point auquel il n’a pas pu être apporté de </a:t>
            </a:r>
          </a:p>
          <a:p>
            <a:pPr marL="351000" lvl="3" indent="0" algn="just">
              <a:buNone/>
            </a:pPr>
            <a:r>
              <a:rPr lang="fr-FR" sz="1600" dirty="0">
                <a:solidFill>
                  <a:srgbClr val="0070C0"/>
                </a:solidFill>
              </a:rPr>
              <a:t>   réponse par l’employeur permettant de lever la réserve, dans un délai de 10 jours, celui-ci est suspendu et reporté à   </a:t>
            </a:r>
          </a:p>
          <a:p>
            <a:pPr marL="351000" lvl="3" indent="0" algn="just">
              <a:buNone/>
            </a:pPr>
            <a:r>
              <a:rPr lang="fr-FR" sz="1600" dirty="0">
                <a:solidFill>
                  <a:srgbClr val="0070C0"/>
                </a:solidFill>
              </a:rPr>
              <a:t>   l’ordre du jour de la commission plénière suivante. </a:t>
            </a:r>
          </a:p>
          <a:p>
            <a:pPr marL="351000" lvl="3" indent="0" algn="just">
              <a:buNone/>
            </a:pPr>
            <a:endParaRPr lang="fr-FR" sz="1400" dirty="0">
              <a:solidFill>
                <a:srgbClr val="0070C0"/>
              </a:solidFill>
            </a:endParaRPr>
          </a:p>
          <a:p>
            <a:pPr marL="351000" lvl="3" indent="0">
              <a:buNone/>
            </a:pPr>
            <a:endParaRPr lang="fr-FR" sz="1200" dirty="0">
              <a:solidFill>
                <a:schemeClr val="accent1"/>
              </a:solidFill>
            </a:endParaRPr>
          </a:p>
        </p:txBody>
      </p:sp>
      <p:sp>
        <p:nvSpPr>
          <p:cNvPr id="12" name="ZoneTexte 11">
            <a:extLst>
              <a:ext uri="{FF2B5EF4-FFF2-40B4-BE49-F238E27FC236}">
                <a16:creationId xmlns:a16="http://schemas.microsoft.com/office/drawing/2014/main" id="{B445FA8B-A0FB-4A96-A173-8D81C6DAC4ED}"/>
              </a:ext>
            </a:extLst>
          </p:cNvPr>
          <p:cNvSpPr txBox="1"/>
          <p:nvPr/>
        </p:nvSpPr>
        <p:spPr>
          <a:xfrm>
            <a:off x="3823577" y="689180"/>
            <a:ext cx="3884802" cy="369332"/>
          </a:xfrm>
          <a:prstGeom prst="rect">
            <a:avLst/>
          </a:prstGeom>
          <a:solidFill>
            <a:srgbClr val="77A7A5"/>
          </a:solidFill>
        </p:spPr>
        <p:txBody>
          <a:bodyPr wrap="square" rtlCol="0">
            <a:spAutoFit/>
          </a:bodyPr>
          <a:lstStyle/>
          <a:p>
            <a:pPr algn="ctr"/>
            <a:r>
              <a:rPr lang="fr-FR" b="1" dirty="0">
                <a:solidFill>
                  <a:schemeClr val="bg1"/>
                </a:solidFill>
              </a:rPr>
              <a:t>Les points à l’ordre du jour 2/3</a:t>
            </a: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2391579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74443" y="1455556"/>
            <a:ext cx="10942973" cy="4592502"/>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7000" lvl="2" indent="0" algn="just">
              <a:buNone/>
            </a:pPr>
            <a:r>
              <a:rPr lang="fr-FR" b="1" dirty="0">
                <a:solidFill>
                  <a:srgbClr val="0070C0"/>
                </a:solidFill>
              </a:rPr>
              <a:t>Un membre de la CSP peut-il demander, avant la séance, communication du dossier relatif à une question inscrite à l’ordre du jour ?</a:t>
            </a:r>
          </a:p>
          <a:p>
            <a:pPr lvl="3" algn="just"/>
            <a:r>
              <a:rPr lang="fr-FR" sz="1600" dirty="0">
                <a:solidFill>
                  <a:srgbClr val="0070C0"/>
                </a:solidFill>
              </a:rPr>
              <a:t>Les accords relatifs à la composition et aux modalités de fonctionnement des CSP Exécution-Maitrise et Cadres précisent que : « Dans le cadre des attributions des CSP, tout membre peut demander l’inscription d’une question à l’ordre du jour ».</a:t>
            </a:r>
          </a:p>
          <a:p>
            <a:pPr lvl="3" algn="just"/>
            <a:r>
              <a:rPr lang="fr-FR" sz="1600" dirty="0">
                <a:solidFill>
                  <a:srgbClr val="0070C0"/>
                </a:solidFill>
              </a:rPr>
              <a:t>De ce fait, les membres de la CSP peuvent demander le dossier préparé dans le cadre de cette question, avant la séance. </a:t>
            </a:r>
          </a:p>
          <a:p>
            <a:pPr algn="just"/>
            <a:endParaRPr lang="fr-FR" sz="1200" b="1" dirty="0">
              <a:solidFill>
                <a:srgbClr val="0070C0"/>
              </a:solidFill>
            </a:endParaRPr>
          </a:p>
          <a:p>
            <a:pPr algn="just"/>
            <a:r>
              <a:rPr lang="fr-FR" sz="1600" b="1" dirty="0">
                <a:solidFill>
                  <a:srgbClr val="0070C0"/>
                </a:solidFill>
              </a:rPr>
              <a:t>Dans le cadre de mutations entre ELD ou entre ELD et opérateurs nationaux des IEG, faut-il intégrer ces mouvements sur un bordereau d’embauche ou de publication ?</a:t>
            </a:r>
          </a:p>
          <a:p>
            <a:pPr marL="0" lvl="2" indent="0" algn="just">
              <a:spcBef>
                <a:spcPts val="900"/>
              </a:spcBef>
              <a:buNone/>
            </a:pPr>
            <a:r>
              <a:rPr lang="fr-FR" dirty="0">
                <a:solidFill>
                  <a:srgbClr val="0070C0"/>
                </a:solidFill>
              </a:rPr>
              <a:t>Ces mouvements devraient être intégrés sur un bordereau de publication.</a:t>
            </a:r>
          </a:p>
          <a:p>
            <a:pPr algn="just"/>
            <a:endParaRPr lang="fr-FR" sz="1200" i="1" dirty="0">
              <a:solidFill>
                <a:srgbClr val="0070C0"/>
              </a:solidFill>
            </a:endParaRPr>
          </a:p>
          <a:p>
            <a:pPr lvl="0" algn="just"/>
            <a:r>
              <a:rPr lang="fr-FR" sz="1600" b="1" dirty="0">
                <a:solidFill>
                  <a:srgbClr val="0070C0"/>
                </a:solidFill>
              </a:rPr>
              <a:t>Le candidat peut-il être retenu sur un quantième de mois ou impérativement au 1er du mois ?</a:t>
            </a:r>
          </a:p>
          <a:p>
            <a:pPr marL="0" lvl="2" indent="0" algn="just">
              <a:spcBef>
                <a:spcPts val="900"/>
              </a:spcBef>
              <a:buNone/>
            </a:pPr>
            <a:r>
              <a:rPr lang="fr-FR" b="1" dirty="0">
                <a:solidFill>
                  <a:srgbClr val="0070C0"/>
                </a:solidFill>
              </a:rPr>
              <a:t> </a:t>
            </a:r>
            <a:r>
              <a:rPr lang="fr-FR" dirty="0">
                <a:solidFill>
                  <a:srgbClr val="0070C0"/>
                </a:solidFill>
              </a:rPr>
              <a:t>Dès lors qu’entreprises prenantes et cédantes sont d’accord, la mutation peut tout à fait se faire sur un quantième de mois.</a:t>
            </a:r>
          </a:p>
          <a:p>
            <a:pPr lvl="0" algn="just"/>
            <a:endParaRPr lang="fr-FR" sz="1200" b="1" dirty="0">
              <a:solidFill>
                <a:srgbClr val="0070C0"/>
              </a:solidFill>
            </a:endParaRPr>
          </a:p>
          <a:p>
            <a:pPr lvl="0" algn="just"/>
            <a:r>
              <a:rPr lang="fr-FR" sz="1600" b="1" dirty="0">
                <a:solidFill>
                  <a:srgbClr val="0070C0"/>
                </a:solidFill>
              </a:rPr>
              <a:t>L’agent issu d’une autre entreprise des IEG doit-il repasser par une période de stage statutaire ? </a:t>
            </a:r>
          </a:p>
          <a:p>
            <a:pPr marL="0" lvl="2" indent="0" algn="just">
              <a:spcBef>
                <a:spcPts val="900"/>
              </a:spcBef>
              <a:buNone/>
            </a:pPr>
            <a:r>
              <a:rPr lang="fr-FR" dirty="0">
                <a:solidFill>
                  <a:srgbClr val="0070C0"/>
                </a:solidFill>
              </a:rPr>
              <a:t>Non, dès lors qu’il a bien accompli son année de stage dans son entreprise d’origine.</a:t>
            </a:r>
          </a:p>
          <a:p>
            <a:pPr marL="0" lvl="2" indent="0" algn="just">
              <a:spcBef>
                <a:spcPts val="900"/>
              </a:spcBef>
              <a:buNone/>
            </a:pPr>
            <a:endParaRPr lang="fr-FR" sz="1200" b="1" dirty="0">
              <a:solidFill>
                <a:srgbClr val="0070C0"/>
              </a:solidFill>
            </a:endParaRPr>
          </a:p>
          <a:p>
            <a:pPr marL="0" lvl="2" indent="0" algn="just">
              <a:buNone/>
            </a:pPr>
            <a:r>
              <a:rPr lang="fr-FR" b="1" dirty="0">
                <a:solidFill>
                  <a:srgbClr val="0070C0"/>
                </a:solidFill>
              </a:rPr>
              <a:t>Suivi des stages statutaires </a:t>
            </a:r>
            <a:r>
              <a:rPr lang="fr-FR" dirty="0">
                <a:solidFill>
                  <a:srgbClr val="0070C0"/>
                </a:solidFill>
              </a:rPr>
              <a:t>: le bordereau de suivi des stages statutaires est présenté en cas d’alerte sur</a:t>
            </a:r>
          </a:p>
          <a:p>
            <a:pPr marL="0" lvl="2" indent="0" algn="just">
              <a:buNone/>
            </a:pPr>
            <a:r>
              <a:rPr lang="fr-FR" dirty="0">
                <a:solidFill>
                  <a:srgbClr val="0070C0"/>
                </a:solidFill>
              </a:rPr>
              <a:t>une potentielle interruption de stage. </a:t>
            </a:r>
          </a:p>
          <a:p>
            <a:pPr marL="0" lvl="2" indent="0">
              <a:spcBef>
                <a:spcPts val="900"/>
              </a:spcBef>
              <a:buNone/>
            </a:pPr>
            <a:endParaRPr lang="fr-FR" b="1" dirty="0"/>
          </a:p>
          <a:p>
            <a:pPr marL="0" lvl="2" indent="0">
              <a:buNone/>
            </a:pPr>
            <a:endParaRPr lang="fr-FR" dirty="0">
              <a:solidFill>
                <a:schemeClr val="accent5">
                  <a:lumMod val="75000"/>
                </a:schemeClr>
              </a:solidFill>
              <a:ea typeface="Verdana" pitchFamily="34" charset="0"/>
              <a:cs typeface="Verdana" pitchFamily="34" charset="0"/>
            </a:endParaRPr>
          </a:p>
          <a:p>
            <a:pPr marL="0" lvl="2" indent="0">
              <a:buNone/>
            </a:pPr>
            <a:endParaRPr lang="fr-FR" dirty="0">
              <a:solidFill>
                <a:schemeClr val="accent5">
                  <a:lumMod val="75000"/>
                </a:schemeClr>
              </a:solidFill>
              <a:ea typeface="Verdana" pitchFamily="34" charset="0"/>
              <a:cs typeface="Verdana" pitchFamily="34" charset="0"/>
            </a:endParaRP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4" name="ZoneTexte 13">
            <a:extLst>
              <a:ext uri="{FF2B5EF4-FFF2-40B4-BE49-F238E27FC236}">
                <a16:creationId xmlns:a16="http://schemas.microsoft.com/office/drawing/2014/main" id="{B445FA8B-A0FB-4A96-A173-8D81C6DAC4ED}"/>
              </a:ext>
            </a:extLst>
          </p:cNvPr>
          <p:cNvSpPr txBox="1"/>
          <p:nvPr/>
        </p:nvSpPr>
        <p:spPr>
          <a:xfrm>
            <a:off x="3823577" y="689180"/>
            <a:ext cx="3884802" cy="369332"/>
          </a:xfrm>
          <a:prstGeom prst="rect">
            <a:avLst/>
          </a:prstGeom>
          <a:solidFill>
            <a:srgbClr val="77A7A5"/>
          </a:solidFill>
        </p:spPr>
        <p:txBody>
          <a:bodyPr wrap="square" rtlCol="0">
            <a:spAutoFit/>
          </a:bodyPr>
          <a:lstStyle/>
          <a:p>
            <a:pPr algn="ctr"/>
            <a:r>
              <a:rPr lang="fr-FR" b="1" dirty="0">
                <a:solidFill>
                  <a:schemeClr val="bg1"/>
                </a:solidFill>
              </a:rPr>
              <a:t>Les points à l’ordre du jour 3/3</a:t>
            </a:r>
          </a:p>
        </p:txBody>
      </p:sp>
    </p:spTree>
    <p:extLst>
      <p:ext uri="{BB962C8B-B14F-4D97-AF65-F5344CB8AC3E}">
        <p14:creationId xmlns:p14="http://schemas.microsoft.com/office/powerpoint/2010/main" val="1840549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B445FA8B-A0FB-4A96-A173-8D81C6DAC4ED}"/>
              </a:ext>
            </a:extLst>
          </p:cNvPr>
          <p:cNvSpPr txBox="1"/>
          <p:nvPr/>
        </p:nvSpPr>
        <p:spPr>
          <a:xfrm>
            <a:off x="3908977" y="736002"/>
            <a:ext cx="3884802" cy="369332"/>
          </a:xfrm>
          <a:prstGeom prst="rect">
            <a:avLst/>
          </a:prstGeom>
          <a:solidFill>
            <a:srgbClr val="77A7A5"/>
          </a:solidFill>
        </p:spPr>
        <p:txBody>
          <a:bodyPr wrap="square" rtlCol="0">
            <a:spAutoFit/>
          </a:bodyPr>
          <a:lstStyle/>
          <a:p>
            <a:pPr algn="ctr"/>
            <a:r>
              <a:rPr lang="fr-FR" b="1" dirty="0">
                <a:solidFill>
                  <a:schemeClr val="bg1"/>
                </a:solidFill>
              </a:rPr>
              <a:t>Le procès-verbal des CSP</a:t>
            </a:r>
          </a:p>
        </p:txBody>
      </p:sp>
      <p:sp>
        <p:nvSpPr>
          <p:cNvPr id="10" name="Espace réservé du contenu 2">
            <a:extLst>
              <a:ext uri="{FF2B5EF4-FFF2-40B4-BE49-F238E27FC236}">
                <a16:creationId xmlns:a16="http://schemas.microsoft.com/office/drawing/2014/main" id="{212AF378-CD54-4F2D-ADA9-5C3559F23963}"/>
              </a:ext>
            </a:extLst>
          </p:cNvPr>
          <p:cNvSpPr>
            <a:spLocks noGrp="1"/>
          </p:cNvSpPr>
          <p:nvPr/>
        </p:nvSpPr>
        <p:spPr>
          <a:xfrm>
            <a:off x="399288" y="1679961"/>
            <a:ext cx="11387328" cy="4750770"/>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85750" lvl="2" indent="-285750" algn="just" defTabSz="914400">
              <a:buFont typeface="Wingdings" panose="05000000000000000000" pitchFamily="2" charset="2"/>
              <a:buChar char="v"/>
            </a:pPr>
            <a:r>
              <a:rPr lang="fr-FR" b="1" dirty="0">
                <a:solidFill>
                  <a:srgbClr val="0070C0"/>
                </a:solidFill>
              </a:rPr>
              <a:t>Il est rédigé par le secrétaire qui le transmet au Président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Dans un délai d’un mois à compter de la date de la séance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En matière de discipline, le secrétariat de séance est tenu par le rapporteur.</a:t>
            </a:r>
          </a:p>
          <a:p>
            <a:pPr lvl="3" algn="just"/>
            <a:endParaRPr lang="fr-FR" sz="1600" dirty="0">
              <a:solidFill>
                <a:srgbClr val="0070C0"/>
              </a:solidFill>
              <a:ea typeface="Verdana" pitchFamily="34" charset="0"/>
              <a:cs typeface="Verdana" pitchFamily="34" charset="0"/>
            </a:endParaRPr>
          </a:p>
          <a:p>
            <a:pPr marL="285750" lvl="2" indent="-285750" algn="just" defTabSz="914400">
              <a:buFont typeface="Wingdings" panose="05000000000000000000" pitchFamily="2" charset="2"/>
              <a:buChar char="v"/>
            </a:pPr>
            <a:r>
              <a:rPr lang="fr-FR" b="1" dirty="0">
                <a:solidFill>
                  <a:srgbClr val="0070C0"/>
                </a:solidFill>
              </a:rPr>
              <a:t>Il contient les différentes positions exprimées par les représentants des deux parties </a:t>
            </a:r>
            <a:r>
              <a:rPr lang="fr-FR" dirty="0">
                <a:solidFill>
                  <a:srgbClr val="0070C0"/>
                </a:solidFill>
              </a:rPr>
              <a:t>ainsi que toutes les informations communiquées en séance, les réponses fournies et les suggestions formulées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Président dispose d’un délai de 15 jours pour faire ses observations à compter de sa réception.</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procès-verbal est adressé aux membres qui ont 15 jours pour l’approuver ou s’y opposer. Seuls les membres ayant participé à la CS peuvent faire des remarques. L’absence de manifestation de leur part équivaut à une approbation. Dans le cas contraire, le projet est soumis à l’examen de la CSP au cours de la séance suivante.</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Si le secrétaire n’est pas d’accord avec les modifications proposées par le Président, les deux textes proposés sont soumis à la CSP.</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En tout état de cause, le PV comportant les deux versions sera considéré comme approuvé à l’expiration d’un délai d’un mois à compter de la réunion de l’organisme. Le PV définitif, tenant compte des rectifications, </a:t>
            </a:r>
            <a:r>
              <a:rPr lang="fr-FR" sz="1600" u="sng" dirty="0">
                <a:solidFill>
                  <a:srgbClr val="0070C0"/>
                </a:solidFill>
                <a:ea typeface="Verdana" pitchFamily="34" charset="0"/>
                <a:cs typeface="Verdana" pitchFamily="34" charset="0"/>
              </a:rPr>
              <a:t>est signé par le Président et le secrétaire </a:t>
            </a:r>
            <a:r>
              <a:rPr lang="fr-FR" sz="1600" dirty="0">
                <a:solidFill>
                  <a:srgbClr val="0070C0"/>
                </a:solidFill>
                <a:ea typeface="Verdana" pitchFamily="34" charset="0"/>
                <a:cs typeface="Verdana" pitchFamily="34" charset="0"/>
              </a:rPr>
              <a:t>puis envoyé aux membres de la CSP.</a:t>
            </a:r>
          </a:p>
          <a:p>
            <a:endParaRPr lang="fr-FR" sz="1400" dirty="0"/>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2146300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B445FA8B-A0FB-4A96-A173-8D81C6DAC4ED}"/>
              </a:ext>
            </a:extLst>
          </p:cNvPr>
          <p:cNvSpPr txBox="1"/>
          <p:nvPr/>
        </p:nvSpPr>
        <p:spPr>
          <a:xfrm>
            <a:off x="3142214" y="736002"/>
            <a:ext cx="6026728" cy="369332"/>
          </a:xfrm>
          <a:prstGeom prst="rect">
            <a:avLst/>
          </a:prstGeom>
          <a:solidFill>
            <a:srgbClr val="77A7A5"/>
          </a:solidFill>
        </p:spPr>
        <p:txBody>
          <a:bodyPr wrap="square" rtlCol="0">
            <a:spAutoFit/>
          </a:bodyPr>
          <a:lstStyle/>
          <a:p>
            <a:pPr algn="ctr"/>
            <a:r>
              <a:rPr lang="fr-FR" b="1" dirty="0">
                <a:solidFill>
                  <a:schemeClr val="bg1"/>
                </a:solidFill>
              </a:rPr>
              <a:t>Annexe : le rôle du rapporteur dans les dossiers disciplinaires</a:t>
            </a:r>
          </a:p>
        </p:txBody>
      </p:sp>
      <p:sp>
        <p:nvSpPr>
          <p:cNvPr id="10" name="Espace réservé du contenu 2">
            <a:extLst>
              <a:ext uri="{FF2B5EF4-FFF2-40B4-BE49-F238E27FC236}">
                <a16:creationId xmlns:a16="http://schemas.microsoft.com/office/drawing/2014/main" id="{212AF378-CD54-4F2D-ADA9-5C3559F23963}"/>
              </a:ext>
            </a:extLst>
          </p:cNvPr>
          <p:cNvSpPr>
            <a:spLocks noGrp="1"/>
          </p:cNvSpPr>
          <p:nvPr/>
        </p:nvSpPr>
        <p:spPr>
          <a:xfrm>
            <a:off x="461914" y="1560584"/>
            <a:ext cx="11387328" cy="4750770"/>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85750" lvl="2" indent="-285750" algn="just" defTabSz="914400">
              <a:buFont typeface="Wingdings" panose="05000000000000000000" pitchFamily="2" charset="2"/>
              <a:buChar char="v"/>
            </a:pPr>
            <a:r>
              <a:rPr lang="fr-FR" b="1" dirty="0">
                <a:solidFill>
                  <a:srgbClr val="0070C0"/>
                </a:solidFill>
              </a:rPr>
              <a:t>Les fonctions du rapporteur sont les suivantes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Rassembler la documentation et les témoignages destinés à la commission qu’il présentera dans un exposé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Veiller à l’observation rigoureuse des règles en vigueur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Constituer le dossier soumis à l’examen de la commission.</a:t>
            </a:r>
          </a:p>
          <a:p>
            <a:pPr lvl="3" algn="just"/>
            <a:endParaRPr lang="fr-FR" sz="1600" dirty="0">
              <a:solidFill>
                <a:srgbClr val="0070C0"/>
              </a:solidFill>
              <a:ea typeface="Verdana" pitchFamily="34" charset="0"/>
              <a:cs typeface="Verdana" pitchFamily="34" charset="0"/>
            </a:endParaRPr>
          </a:p>
          <a:p>
            <a:pPr marL="285750" lvl="2" indent="-285750" algn="just" defTabSz="914400">
              <a:buFont typeface="Wingdings" panose="05000000000000000000" pitchFamily="2" charset="2"/>
              <a:buChar char="v"/>
            </a:pPr>
            <a:r>
              <a:rPr lang="fr-FR" b="1" dirty="0">
                <a:solidFill>
                  <a:srgbClr val="0070C0"/>
                </a:solidFill>
              </a:rPr>
              <a:t>Le déroulement de l’enquête :</a:t>
            </a:r>
            <a:endParaRPr lang="fr-FR" dirty="0">
              <a:solidFill>
                <a:srgbClr val="0070C0"/>
              </a:solidFill>
            </a:endParaRP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rapporteur suscite et recueille tous les témoignages qui lui paraissent utiles.</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Les dépositions sont consignées dans un procès-verbal établi par le rapporteur et signé par lui-même et le témoin entendu.</a:t>
            </a:r>
          </a:p>
          <a:p>
            <a:endParaRPr lang="fr-FR" sz="1400" dirty="0"/>
          </a:p>
          <a:p>
            <a:pPr marL="285750" lvl="2" indent="-285750" algn="just" defTabSz="914400">
              <a:buFont typeface="Wingdings" panose="05000000000000000000" pitchFamily="2" charset="2"/>
              <a:buChar char="v"/>
            </a:pPr>
            <a:r>
              <a:rPr lang="fr-FR" b="1" dirty="0">
                <a:solidFill>
                  <a:srgbClr val="0070C0"/>
                </a:solidFill>
              </a:rPr>
              <a:t>Le contenu de l’exposé rédigé par le rapporteur :</a:t>
            </a:r>
            <a:endParaRPr lang="fr-FR" dirty="0">
              <a:solidFill>
                <a:srgbClr val="0070C0"/>
              </a:solidFill>
            </a:endParaRP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dossier comprend le rapport de l’autorité hiérarchique, une fiche sur la situation administrative du salarié, l’appréciation des supérieurs hiérarchiques sur le comportement du salarié ainsi que les comptes-rendus d’auditions.</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L’exposé indique d’une manière objective les faits reprochés et les circonstances dans lesquelles ils se sont produits. Il résume le contenu des différentes pièces du dossier avec les commentaires nécessaires à la bonne compréhension de l’affaire.</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rapporteur n’a, dans son exposé, ni à faire ressortir son opinion ni à formuler de proposition de sanction.</a:t>
            </a:r>
          </a:p>
          <a:p>
            <a:endParaRPr lang="fr-FR" sz="1400" dirty="0"/>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13850"/>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676589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08851" y="1543877"/>
            <a:ext cx="11065201" cy="4861906"/>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lgn="just">
              <a:buNone/>
            </a:pPr>
            <a:r>
              <a:rPr lang="fr-FR" dirty="0">
                <a:solidFill>
                  <a:srgbClr val="0070C0"/>
                </a:solidFill>
              </a:rPr>
              <a:t>Instituées par l’article 3 du Statut National du Personnel, les Commissions Secondaires ont fait l’objet de deux accords collectifs de Branche en date du 9 octobre 2007, à la suite de la mise en place des institutions représentatives du personnel (IRP) de droit commun dans les IEG. </a:t>
            </a:r>
          </a:p>
          <a:p>
            <a:pPr marL="0" lvl="2" indent="0" algn="just">
              <a:buNone/>
            </a:pPr>
            <a:endParaRPr lang="fr-FR" sz="1000" dirty="0">
              <a:solidFill>
                <a:srgbClr val="0070C0"/>
              </a:solidFill>
            </a:endParaRPr>
          </a:p>
          <a:p>
            <a:pPr marL="0" lvl="2" indent="0" algn="just">
              <a:buNone/>
            </a:pPr>
            <a:r>
              <a:rPr lang="fr-FR" dirty="0">
                <a:solidFill>
                  <a:srgbClr val="0070C0"/>
                </a:solidFill>
              </a:rPr>
              <a:t>Cet accord porte sur la composition et les modalités de fonctionnement des CSP exécution/maitrise et cadres. Il précise leurs domaines de compétence, strictement limités aux dispositions listées dans le statut national des IEG :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Avis sur les demandes de changements d’affectation ou de classification non liées à une maladie professionnelle ou à un accident du travail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Examen des conditions d’aptitude des postulants aux emplois, fonctions ou postes (y compris les questions d’admission au stage statutaire, de titularisation et de réintégration) ;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Avis sur les propositions d’avancement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Propositions de sanction disciplinaire, dans les conditions prévues à l’article 6 du statut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Information sur les taux de services actifs et avis sur les propositions de classement de services actifs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Examen, pour les domaines de compétence ci-dessus, des requêtes individuelles et émission d’avis sur la suite à donner à ces requêtes. </a:t>
            </a:r>
          </a:p>
          <a:p>
            <a:pPr marL="0" lvl="4" indent="0" algn="just">
              <a:lnSpc>
                <a:spcPct val="150000"/>
              </a:lnSpc>
              <a:buClr>
                <a:srgbClr val="77A7A5"/>
              </a:buClr>
              <a:buNone/>
            </a:pPr>
            <a:endParaRPr lang="fr-FR" sz="1000" dirty="0">
              <a:solidFill>
                <a:srgbClr val="0070C0"/>
              </a:solidFill>
              <a:ea typeface="Verdana" pitchFamily="34" charset="0"/>
              <a:cs typeface="Verdana" pitchFamily="34" charset="0"/>
            </a:endParaRPr>
          </a:p>
          <a:p>
            <a:pPr marL="0" lvl="2" indent="0" algn="just">
              <a:spcBef>
                <a:spcPts val="0"/>
              </a:spcBef>
              <a:buNone/>
            </a:pPr>
            <a:r>
              <a:rPr lang="fr-FR" dirty="0">
                <a:solidFill>
                  <a:srgbClr val="0070C0"/>
                </a:solidFill>
              </a:rPr>
              <a:t>Les commissions secondaires sont des organismes consultatifs qui émettent des avis transmis à l’autorité compétente (l’employeur). Il revient à l’autorité compétente de prendre les décisions correspondantes après avoir pris connaissance de ces avis.</a:t>
            </a:r>
          </a:p>
          <a:p>
            <a:pPr marL="0" lvl="4" indent="0" algn="just">
              <a:lnSpc>
                <a:spcPct val="100000"/>
              </a:lnSpc>
              <a:spcBef>
                <a:spcPts val="600"/>
              </a:spcBef>
              <a:buClr>
                <a:srgbClr val="77A7A5"/>
              </a:buClr>
              <a:buNone/>
            </a:pPr>
            <a:r>
              <a:rPr lang="fr-FR" sz="1400" b="1" dirty="0">
                <a:solidFill>
                  <a:srgbClr val="0070C0"/>
                </a:solidFill>
              </a:rPr>
              <a:t>Nota</a:t>
            </a:r>
            <a:r>
              <a:rPr lang="fr-FR" sz="1400" dirty="0">
                <a:solidFill>
                  <a:srgbClr val="0070C0"/>
                </a:solidFill>
              </a:rPr>
              <a:t>: en l’absence de commission secondaire dans l’entreprise, c’est la CSNP (Commission Supérieure Nationale du Personnel) qui </a:t>
            </a:r>
          </a:p>
          <a:p>
            <a:pPr marL="0" lvl="4" indent="0" algn="just">
              <a:lnSpc>
                <a:spcPct val="100000"/>
              </a:lnSpc>
              <a:spcBef>
                <a:spcPts val="0"/>
              </a:spcBef>
              <a:buClr>
                <a:srgbClr val="77A7A5"/>
              </a:buClr>
              <a:buNone/>
            </a:pPr>
            <a:r>
              <a:rPr lang="fr-FR" sz="1400" dirty="0">
                <a:solidFill>
                  <a:srgbClr val="0070C0"/>
                </a:solidFill>
              </a:rPr>
              <a:t>reprend les attributions de celle-ci.</a:t>
            </a:r>
          </a:p>
        </p:txBody>
      </p:sp>
      <p:sp>
        <p:nvSpPr>
          <p:cNvPr id="12" name="ZoneTexte 11">
            <a:extLst>
              <a:ext uri="{FF2B5EF4-FFF2-40B4-BE49-F238E27FC236}">
                <a16:creationId xmlns:a16="http://schemas.microsoft.com/office/drawing/2014/main" id="{B445FA8B-A0FB-4A96-A173-8D81C6DAC4ED}"/>
              </a:ext>
            </a:extLst>
          </p:cNvPr>
          <p:cNvSpPr txBox="1"/>
          <p:nvPr/>
        </p:nvSpPr>
        <p:spPr>
          <a:xfrm>
            <a:off x="3937164" y="879116"/>
            <a:ext cx="3884802" cy="369332"/>
          </a:xfrm>
          <a:prstGeom prst="rect">
            <a:avLst/>
          </a:prstGeom>
          <a:solidFill>
            <a:schemeClr val="accent6">
              <a:lumMod val="60000"/>
              <a:lumOff val="40000"/>
            </a:schemeClr>
          </a:solidFill>
          <a:ln>
            <a:noFill/>
          </a:ln>
        </p:spPr>
        <p:txBody>
          <a:bodyPr wrap="square" rtlCol="0">
            <a:spAutoFit/>
          </a:bodyPr>
          <a:lstStyle/>
          <a:p>
            <a:pPr algn="ctr"/>
            <a:r>
              <a:rPr lang="fr-FR" b="1" dirty="0">
                <a:solidFill>
                  <a:schemeClr val="bg1"/>
                </a:solidFill>
              </a:rPr>
              <a:t>Leurs missions</a:t>
            </a:r>
          </a:p>
        </p:txBody>
      </p:sp>
    </p:spTree>
    <p:extLst>
      <p:ext uri="{BB962C8B-B14F-4D97-AF65-F5344CB8AC3E}">
        <p14:creationId xmlns:p14="http://schemas.microsoft.com/office/powerpoint/2010/main" val="470088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2">
            <a:extLst>
              <a:ext uri="{FF2B5EF4-FFF2-40B4-BE49-F238E27FC236}">
                <a16:creationId xmlns:a16="http://schemas.microsoft.com/office/drawing/2014/main" id="{5838BAF3-F972-4835-BB4A-3763ED42994E}"/>
              </a:ext>
            </a:extLst>
          </p:cNvPr>
          <p:cNvSpPr>
            <a:spLocks noGrp="1"/>
          </p:cNvSpPr>
          <p:nvPr/>
        </p:nvSpPr>
        <p:spPr>
          <a:xfrm>
            <a:off x="685455" y="1494513"/>
            <a:ext cx="10857665" cy="4920028"/>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700" dirty="0">
              <a:solidFill>
                <a:schemeClr val="accent5">
                  <a:lumMod val="75000"/>
                </a:schemeClr>
              </a:solidFill>
            </a:endParaRPr>
          </a:p>
          <a:p>
            <a:pPr lvl="2">
              <a:buFont typeface="Wingdings" panose="05000000000000000000" pitchFamily="2" charset="2"/>
              <a:buChar char="v"/>
            </a:pPr>
            <a:r>
              <a:rPr lang="fr-FR" dirty="0">
                <a:solidFill>
                  <a:srgbClr val="0070C0"/>
                </a:solidFill>
              </a:rPr>
              <a:t>Les CSP sont des commissions paritaires, composées de représentants du personnel et de l’employeur, à part égale et présidées par l’employeur ou un de  ses représentants.</a:t>
            </a:r>
          </a:p>
          <a:p>
            <a:pPr marL="0" lvl="2" indent="0">
              <a:buNone/>
            </a:pPr>
            <a:endParaRPr lang="fr-FR" sz="1000" dirty="0">
              <a:solidFill>
                <a:srgbClr val="0070C0"/>
              </a:solidFill>
            </a:endParaRPr>
          </a:p>
          <a:p>
            <a:pPr lvl="2">
              <a:buFont typeface="Wingdings" panose="05000000000000000000" pitchFamily="2" charset="2"/>
              <a:buChar char="v"/>
            </a:pPr>
            <a:r>
              <a:rPr lang="fr-FR" dirty="0">
                <a:solidFill>
                  <a:srgbClr val="0070C0"/>
                </a:solidFill>
              </a:rPr>
              <a:t>Le mandat des membres des CSP est fixé à 4 ans.</a:t>
            </a:r>
          </a:p>
          <a:p>
            <a:pPr marL="0" lvl="2" indent="0">
              <a:buNone/>
            </a:pPr>
            <a:endParaRPr lang="fr-FR" sz="1000" dirty="0">
              <a:solidFill>
                <a:srgbClr val="0070C0"/>
              </a:solidFill>
            </a:endParaRPr>
          </a:p>
          <a:p>
            <a:pPr lvl="2">
              <a:buFont typeface="Wingdings" panose="05000000000000000000" pitchFamily="2" charset="2"/>
              <a:buChar char="v"/>
            </a:pPr>
            <a:r>
              <a:rPr lang="fr-FR" dirty="0">
                <a:solidFill>
                  <a:srgbClr val="0070C0"/>
                </a:solidFill>
              </a:rPr>
              <a:t>Les membres sont :</a:t>
            </a:r>
          </a:p>
          <a:p>
            <a:pPr lvl="3">
              <a:buFont typeface="Wingdings" panose="05000000000000000000" pitchFamily="2" charset="2"/>
              <a:buChar char="Ä"/>
            </a:pPr>
            <a:r>
              <a:rPr lang="fr-FR" sz="1400" dirty="0">
                <a:solidFill>
                  <a:srgbClr val="0070C0"/>
                </a:solidFill>
                <a:ea typeface="Verdana" pitchFamily="34" charset="0"/>
                <a:cs typeface="Verdana" pitchFamily="34" charset="0"/>
              </a:rPr>
              <a:t>Les</a:t>
            </a:r>
            <a:r>
              <a:rPr lang="fr-FR" sz="1300" dirty="0">
                <a:solidFill>
                  <a:srgbClr val="0070C0"/>
                </a:solidFill>
                <a:ea typeface="Verdana" pitchFamily="34" charset="0"/>
                <a:cs typeface="Verdana" pitchFamily="34" charset="0"/>
              </a:rPr>
              <a:t> </a:t>
            </a:r>
            <a:r>
              <a:rPr lang="fr-FR" sz="1300" b="1" dirty="0">
                <a:solidFill>
                  <a:srgbClr val="0070C0"/>
                </a:solidFill>
                <a:ea typeface="Verdana" pitchFamily="34" charset="0"/>
                <a:cs typeface="Verdana" pitchFamily="34" charset="0"/>
              </a:rPr>
              <a:t>membres de la Direction </a:t>
            </a:r>
            <a:r>
              <a:rPr lang="fr-FR" sz="1300" dirty="0">
                <a:solidFill>
                  <a:srgbClr val="0070C0"/>
                </a:solidFill>
                <a:ea typeface="Verdana" pitchFamily="34" charset="0"/>
                <a:cs typeface="Verdana" pitchFamily="34" charset="0"/>
              </a:rPr>
              <a:t>(désignés par le Président de la CSP sur proposition de l’employeur) ;</a:t>
            </a:r>
          </a:p>
          <a:p>
            <a:pPr lvl="3">
              <a:buFont typeface="Wingdings" panose="05000000000000000000" pitchFamily="2" charset="2"/>
              <a:buChar char="Ä"/>
            </a:pPr>
            <a:r>
              <a:rPr lang="fr-FR" sz="1400" dirty="0">
                <a:solidFill>
                  <a:srgbClr val="0070C0"/>
                </a:solidFill>
                <a:ea typeface="Verdana" pitchFamily="34" charset="0"/>
                <a:cs typeface="Verdana" pitchFamily="34" charset="0"/>
              </a:rPr>
              <a:t> Les </a:t>
            </a:r>
            <a:r>
              <a:rPr lang="fr-FR" sz="1300" b="1" dirty="0">
                <a:solidFill>
                  <a:srgbClr val="0070C0"/>
                </a:solidFill>
                <a:ea typeface="Verdana" pitchFamily="34" charset="0"/>
                <a:cs typeface="Verdana" pitchFamily="34" charset="0"/>
              </a:rPr>
              <a:t>membres représentant le personnel </a:t>
            </a:r>
            <a:r>
              <a:rPr lang="fr-FR" sz="1400" dirty="0">
                <a:solidFill>
                  <a:srgbClr val="0070C0"/>
                </a:solidFill>
                <a:ea typeface="Verdana" pitchFamily="34" charset="0"/>
                <a:cs typeface="Verdana" pitchFamily="34" charset="0"/>
              </a:rPr>
              <a:t>(désignés par les organisations syndicales selon le quota fixé, à la suite des élections professionnelles) ;</a:t>
            </a:r>
          </a:p>
          <a:p>
            <a:pPr lvl="3">
              <a:buFont typeface="Wingdings" panose="05000000000000000000" pitchFamily="2" charset="2"/>
              <a:buChar char="Ä"/>
            </a:pPr>
            <a:r>
              <a:rPr lang="fr-FR" sz="1400" dirty="0">
                <a:solidFill>
                  <a:srgbClr val="0070C0"/>
                </a:solidFill>
                <a:ea typeface="Verdana" pitchFamily="34" charset="0"/>
                <a:cs typeface="Verdana" pitchFamily="34" charset="0"/>
              </a:rPr>
              <a:t> Le </a:t>
            </a:r>
            <a:r>
              <a:rPr lang="fr-FR" sz="1300" b="1" dirty="0">
                <a:solidFill>
                  <a:srgbClr val="0070C0"/>
                </a:solidFill>
                <a:ea typeface="Verdana" pitchFamily="34" charset="0"/>
                <a:cs typeface="Verdana" pitchFamily="34" charset="0"/>
              </a:rPr>
              <a:t>Président</a:t>
            </a:r>
            <a:r>
              <a:rPr lang="fr-FR" sz="1400" dirty="0">
                <a:solidFill>
                  <a:srgbClr val="0070C0"/>
                </a:solidFill>
                <a:ea typeface="Verdana" pitchFamily="34" charset="0"/>
                <a:cs typeface="Verdana" pitchFamily="34" charset="0"/>
              </a:rPr>
              <a:t> (désigné par la Direction, en même temps que le Président suppléant) ;</a:t>
            </a:r>
          </a:p>
          <a:p>
            <a:pPr lvl="3">
              <a:buFont typeface="Wingdings" panose="05000000000000000000" pitchFamily="2" charset="2"/>
              <a:buChar char="Ä"/>
            </a:pPr>
            <a:r>
              <a:rPr lang="fr-FR" sz="1400" dirty="0">
                <a:solidFill>
                  <a:srgbClr val="0070C0"/>
                </a:solidFill>
                <a:ea typeface="Verdana" pitchFamily="34" charset="0"/>
                <a:cs typeface="Verdana" pitchFamily="34" charset="0"/>
              </a:rPr>
              <a:t> Le </a:t>
            </a:r>
            <a:r>
              <a:rPr lang="fr-FR" sz="1300" b="1" dirty="0">
                <a:solidFill>
                  <a:srgbClr val="0070C0"/>
                </a:solidFill>
                <a:ea typeface="Verdana" pitchFamily="34" charset="0"/>
                <a:cs typeface="Verdana" pitchFamily="34" charset="0"/>
              </a:rPr>
              <a:t>Secrétaire,</a:t>
            </a:r>
            <a:r>
              <a:rPr lang="fr-FR" sz="1400" dirty="0">
                <a:solidFill>
                  <a:srgbClr val="0070C0"/>
                </a:solidFill>
                <a:ea typeface="Verdana" pitchFamily="34" charset="0"/>
                <a:cs typeface="Verdana" pitchFamily="34" charset="0"/>
              </a:rPr>
              <a:t> désigné ou élu lors de la 1</a:t>
            </a:r>
            <a:r>
              <a:rPr lang="fr-FR" sz="1400" baseline="30000" dirty="0">
                <a:solidFill>
                  <a:srgbClr val="0070C0"/>
                </a:solidFill>
                <a:ea typeface="Verdana" pitchFamily="34" charset="0"/>
                <a:cs typeface="Verdana" pitchFamily="34" charset="0"/>
              </a:rPr>
              <a:t>ère</a:t>
            </a:r>
            <a:r>
              <a:rPr lang="fr-FR" sz="1400" dirty="0">
                <a:solidFill>
                  <a:srgbClr val="0070C0"/>
                </a:solidFill>
                <a:ea typeface="Verdana" pitchFamily="34" charset="0"/>
                <a:cs typeface="Verdana" pitchFamily="34" charset="0"/>
              </a:rPr>
              <a:t> séance par les représentants du personnel (cf. modalités de désignation ou d’élection du Secrétaire en page suivante). Un secrétaire-adjoint est désigné parmi les OS minoritaires.</a:t>
            </a:r>
          </a:p>
          <a:p>
            <a:pPr marL="351000" lvl="3" indent="0">
              <a:buNone/>
            </a:pPr>
            <a:endParaRPr lang="fr-FR" sz="1000" dirty="0">
              <a:solidFill>
                <a:srgbClr val="0070C0"/>
              </a:solidFill>
              <a:ea typeface="Verdana" pitchFamily="34" charset="0"/>
              <a:cs typeface="Verdana" pitchFamily="34" charset="0"/>
            </a:endParaRPr>
          </a:p>
          <a:p>
            <a:pPr lvl="2">
              <a:buFont typeface="Wingdings" panose="05000000000000000000" pitchFamily="2" charset="2"/>
              <a:buChar char="v"/>
            </a:pPr>
            <a:r>
              <a:rPr lang="fr-FR" dirty="0">
                <a:solidFill>
                  <a:srgbClr val="0070C0"/>
                </a:solidFill>
              </a:rPr>
              <a:t>Certaines personnes assistent aux réunions sans avoir la qualité de membre :</a:t>
            </a:r>
          </a:p>
          <a:p>
            <a:pPr lvl="3">
              <a:buFont typeface="Wingdings" panose="05000000000000000000" pitchFamily="2" charset="2"/>
              <a:buChar char="è"/>
            </a:pPr>
            <a:r>
              <a:rPr lang="fr-FR" sz="1400" dirty="0">
                <a:solidFill>
                  <a:srgbClr val="0070C0"/>
                </a:solidFill>
                <a:ea typeface="Verdana" pitchFamily="34" charset="0"/>
                <a:cs typeface="Verdana" pitchFamily="34" charset="0"/>
              </a:rPr>
              <a:t> Le </a:t>
            </a:r>
            <a:r>
              <a:rPr lang="fr-FR" sz="1400" b="1" dirty="0">
                <a:solidFill>
                  <a:srgbClr val="0070C0"/>
                </a:solidFill>
                <a:ea typeface="Verdana" pitchFamily="34" charset="0"/>
                <a:cs typeface="Verdana" pitchFamily="34" charset="0"/>
              </a:rPr>
              <a:t>rapporteur</a:t>
            </a:r>
            <a:r>
              <a:rPr lang="fr-FR" sz="1400" dirty="0">
                <a:solidFill>
                  <a:srgbClr val="0070C0"/>
                </a:solidFill>
                <a:ea typeface="Verdana" pitchFamily="34" charset="0"/>
                <a:cs typeface="Verdana" pitchFamily="34" charset="0"/>
              </a:rPr>
              <a:t> : il intervient en séance pour porter les bordereaux présentés en réunion.</a:t>
            </a:r>
          </a:p>
          <a:p>
            <a:pPr marL="351000" lvl="3" indent="0">
              <a:buNone/>
            </a:pPr>
            <a:r>
              <a:rPr lang="fr-FR" sz="1400" i="1" dirty="0">
                <a:solidFill>
                  <a:srgbClr val="0070C0"/>
                </a:solidFill>
                <a:ea typeface="Verdana" pitchFamily="34" charset="0"/>
                <a:cs typeface="Verdana" pitchFamily="34" charset="0"/>
              </a:rPr>
              <a:t>	NB : Pour les dispositions relatives au rôle du rapporteur </a:t>
            </a:r>
            <a:r>
              <a:rPr lang="fr-FR" sz="1400" i="1" u="sng" dirty="0">
                <a:solidFill>
                  <a:srgbClr val="0070C0"/>
                </a:solidFill>
                <a:ea typeface="Verdana" pitchFamily="34" charset="0"/>
                <a:cs typeface="Verdana" pitchFamily="34" charset="0"/>
              </a:rPr>
              <a:t>en discipline</a:t>
            </a:r>
            <a:r>
              <a:rPr lang="fr-FR" sz="1400" i="1" dirty="0">
                <a:solidFill>
                  <a:srgbClr val="0070C0"/>
                </a:solidFill>
                <a:ea typeface="Verdana" pitchFamily="34" charset="0"/>
                <a:cs typeface="Verdana" pitchFamily="34" charset="0"/>
              </a:rPr>
              <a:t>, se référer à </a:t>
            </a:r>
            <a:r>
              <a:rPr lang="fr-FR" sz="1400" i="1" dirty="0">
                <a:solidFill>
                  <a:srgbClr val="0070C0"/>
                </a:solidFill>
                <a:ea typeface="Verdana" pitchFamily="34" charset="0"/>
                <a:cs typeface="Verdana" pitchFamily="34" charset="0"/>
                <a:hlinkClick r:id="rId4"/>
              </a:rPr>
              <a:t>l’accord de 2024 </a:t>
            </a:r>
            <a:r>
              <a:rPr lang="fr-FR" sz="1400" i="1" dirty="0">
                <a:solidFill>
                  <a:srgbClr val="0070C0"/>
                </a:solidFill>
                <a:ea typeface="Verdana" pitchFamily="34" charset="0"/>
                <a:cs typeface="Verdana" pitchFamily="34" charset="0"/>
              </a:rPr>
              <a:t>sur le sujet et à la </a:t>
            </a:r>
            <a:r>
              <a:rPr lang="fr-FR" sz="1400" i="1" dirty="0">
                <a:solidFill>
                  <a:srgbClr val="0070C0"/>
                </a:solidFill>
                <a:ea typeface="Verdana" pitchFamily="34" charset="0"/>
                <a:cs typeface="Verdana" pitchFamily="34" charset="0"/>
                <a:hlinkClick r:id="rId5"/>
              </a:rPr>
              <a:t>Pers 846</a:t>
            </a:r>
            <a:r>
              <a:rPr lang="fr-FR" sz="1400" i="1" dirty="0">
                <a:solidFill>
                  <a:srgbClr val="0070C0"/>
                </a:solidFill>
                <a:ea typeface="Verdana" pitchFamily="34" charset="0"/>
                <a:cs typeface="Verdana" pitchFamily="34" charset="0"/>
              </a:rPr>
              <a:t>.</a:t>
            </a:r>
          </a:p>
          <a:p>
            <a:pPr lvl="3">
              <a:buFont typeface="Wingdings" panose="05000000000000000000" pitchFamily="2" charset="2"/>
              <a:buChar char="è"/>
            </a:pPr>
            <a:r>
              <a:rPr lang="fr-FR" sz="1400" dirty="0">
                <a:solidFill>
                  <a:srgbClr val="0070C0"/>
                </a:solidFill>
                <a:ea typeface="Verdana" pitchFamily="34" charset="0"/>
                <a:cs typeface="Verdana" pitchFamily="34" charset="0"/>
              </a:rPr>
              <a:t> Un(e) </a:t>
            </a:r>
            <a:r>
              <a:rPr lang="fr-FR" sz="1400" b="1" dirty="0">
                <a:solidFill>
                  <a:srgbClr val="0070C0"/>
                </a:solidFill>
                <a:ea typeface="Verdana" pitchFamily="34" charset="0"/>
                <a:cs typeface="Verdana" pitchFamily="34" charset="0"/>
              </a:rPr>
              <a:t>assistant(e)</a:t>
            </a:r>
            <a:r>
              <a:rPr lang="fr-FR" sz="1400" dirty="0">
                <a:solidFill>
                  <a:srgbClr val="0070C0"/>
                </a:solidFill>
                <a:ea typeface="Verdana" pitchFamily="34" charset="0"/>
                <a:cs typeface="Verdana" pitchFamily="34" charset="0"/>
              </a:rPr>
              <a:t> peut être présent(e) pour assurer la prise de note (ou une sténotypiste).</a:t>
            </a:r>
          </a:p>
          <a:p>
            <a:pPr marL="351000" lvl="3" indent="0">
              <a:buNone/>
            </a:pPr>
            <a:endParaRPr lang="fr-FR" sz="1000" dirty="0">
              <a:solidFill>
                <a:srgbClr val="0070C0"/>
              </a:solidFill>
              <a:ea typeface="Verdana" pitchFamily="34" charset="0"/>
              <a:cs typeface="Verdana" pitchFamily="34" charset="0"/>
            </a:endParaRPr>
          </a:p>
          <a:p>
            <a:pPr lvl="2">
              <a:buFont typeface="Wingdings" panose="05000000000000000000" pitchFamily="2" charset="2"/>
              <a:buChar char="v"/>
            </a:pPr>
            <a:r>
              <a:rPr lang="fr-FR" dirty="0">
                <a:solidFill>
                  <a:srgbClr val="0070C0"/>
                </a:solidFill>
              </a:rPr>
              <a:t>Tous sont tenus à un devoir de réserve sur les éléments dont ils ont connaissance dans le cadre de leur mandat en CSP.</a:t>
            </a:r>
          </a:p>
          <a:p>
            <a:endParaRPr lang="fr-FR" dirty="0"/>
          </a:p>
        </p:txBody>
      </p:sp>
      <p:sp>
        <p:nvSpPr>
          <p:cNvPr id="14"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5" name="ZoneTexte 14">
            <a:extLst>
              <a:ext uri="{FF2B5EF4-FFF2-40B4-BE49-F238E27FC236}">
                <a16:creationId xmlns:a16="http://schemas.microsoft.com/office/drawing/2014/main" id="{B445FA8B-A0FB-4A96-A173-8D81C6DAC4ED}"/>
              </a:ext>
            </a:extLst>
          </p:cNvPr>
          <p:cNvSpPr txBox="1"/>
          <p:nvPr/>
        </p:nvSpPr>
        <p:spPr>
          <a:xfrm>
            <a:off x="3937164" y="820268"/>
            <a:ext cx="3884802" cy="369332"/>
          </a:xfrm>
          <a:prstGeom prst="rect">
            <a:avLst/>
          </a:prstGeom>
          <a:solidFill>
            <a:srgbClr val="77A7A5"/>
          </a:solidFill>
        </p:spPr>
        <p:txBody>
          <a:bodyPr wrap="square" rtlCol="0">
            <a:spAutoFit/>
          </a:bodyPr>
          <a:lstStyle/>
          <a:p>
            <a:pPr algn="ctr"/>
            <a:r>
              <a:rPr lang="fr-FR" b="1" dirty="0">
                <a:solidFill>
                  <a:schemeClr val="bg1"/>
                </a:solidFill>
              </a:rPr>
              <a:t>Leur composition</a:t>
            </a:r>
          </a:p>
        </p:txBody>
      </p:sp>
    </p:spTree>
    <p:extLst>
      <p:ext uri="{BB962C8B-B14F-4D97-AF65-F5344CB8AC3E}">
        <p14:creationId xmlns:p14="http://schemas.microsoft.com/office/powerpoint/2010/main" val="331149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295013" y="1352666"/>
            <a:ext cx="11838264" cy="4674064"/>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2400" dirty="0">
              <a:solidFill>
                <a:srgbClr val="7030A0"/>
              </a:solidFill>
            </a:endParaRPr>
          </a:p>
          <a:p>
            <a:pPr marL="0" lvl="2" indent="0">
              <a:buNone/>
            </a:pPr>
            <a:endParaRPr lang="fr-FR" sz="100" dirty="0">
              <a:solidFill>
                <a:schemeClr val="accent5">
                  <a:lumMod val="75000"/>
                </a:schemeClr>
              </a:solidFill>
              <a:ea typeface="Verdana" pitchFamily="34" charset="0"/>
              <a:cs typeface="Verdana" pitchFamily="34" charset="0"/>
            </a:endParaRPr>
          </a:p>
          <a:p>
            <a:pPr marL="0" lvl="2" indent="0" algn="just">
              <a:buNone/>
            </a:pPr>
            <a:r>
              <a:rPr lang="fr-FR" b="1" dirty="0">
                <a:solidFill>
                  <a:srgbClr val="0070C0"/>
                </a:solidFill>
              </a:rPr>
              <a:t>Comment se met en place la CSP ?</a:t>
            </a:r>
            <a:endParaRPr lang="fr-FR" dirty="0">
              <a:solidFill>
                <a:srgbClr val="0070C0"/>
              </a:solidFill>
              <a:ea typeface="Verdana" pitchFamily="34" charset="0"/>
              <a:cs typeface="Verdana" pitchFamily="34" charset="0"/>
            </a:endParaRPr>
          </a:p>
          <a:p>
            <a:pPr marL="0" lvl="2" indent="0" algn="just">
              <a:buNone/>
            </a:pPr>
            <a:r>
              <a:rPr lang="fr-FR" sz="1400" dirty="0">
                <a:solidFill>
                  <a:srgbClr val="0070C0"/>
                </a:solidFill>
              </a:rPr>
              <a:t>Avant la 1</a:t>
            </a:r>
            <a:r>
              <a:rPr lang="fr-FR" sz="1400" baseline="30000" dirty="0">
                <a:solidFill>
                  <a:srgbClr val="0070C0"/>
                </a:solidFill>
              </a:rPr>
              <a:t>ère</a:t>
            </a:r>
            <a:r>
              <a:rPr lang="fr-FR" sz="1400" dirty="0">
                <a:solidFill>
                  <a:srgbClr val="0070C0"/>
                </a:solidFill>
              </a:rPr>
              <a:t> séance, le Président informe les membres de la constitution de la CSP et précise que le secrétaire sera désigné lors de la 1</a:t>
            </a:r>
            <a:r>
              <a:rPr lang="fr-FR" sz="1400" baseline="30000" dirty="0">
                <a:solidFill>
                  <a:srgbClr val="0070C0"/>
                </a:solidFill>
              </a:rPr>
              <a:t>ère</a:t>
            </a:r>
            <a:r>
              <a:rPr lang="fr-FR" sz="1400" dirty="0">
                <a:solidFill>
                  <a:srgbClr val="0070C0"/>
                </a:solidFill>
              </a:rPr>
              <a:t> séance. </a:t>
            </a:r>
          </a:p>
          <a:p>
            <a:pPr marL="0" lvl="2" indent="0" algn="just">
              <a:buNone/>
            </a:pPr>
            <a:r>
              <a:rPr lang="fr-FR" sz="1400" dirty="0">
                <a:solidFill>
                  <a:srgbClr val="0070C0"/>
                </a:solidFill>
              </a:rPr>
              <a:t>Lors de la 1</a:t>
            </a:r>
            <a:r>
              <a:rPr lang="fr-FR" sz="1400" baseline="30000" dirty="0">
                <a:solidFill>
                  <a:srgbClr val="0070C0"/>
                </a:solidFill>
              </a:rPr>
              <a:t>ère</a:t>
            </a:r>
            <a:r>
              <a:rPr lang="fr-FR" sz="1400" dirty="0">
                <a:solidFill>
                  <a:srgbClr val="0070C0"/>
                </a:solidFill>
              </a:rPr>
              <a:t> séance, un tour de table est proposé par le Président afin que chacun se présente.</a:t>
            </a:r>
          </a:p>
          <a:p>
            <a:pPr marL="0" lvl="2" indent="0" algn="just">
              <a:buNone/>
            </a:pPr>
            <a:endParaRPr lang="fr-FR" sz="1400" dirty="0">
              <a:solidFill>
                <a:srgbClr val="0070C0"/>
              </a:solidFill>
            </a:endParaRPr>
          </a:p>
          <a:p>
            <a:pPr marL="0" lvl="2" indent="0" algn="just">
              <a:buNone/>
            </a:pPr>
            <a:endParaRPr lang="fr-FR" sz="1050" dirty="0">
              <a:solidFill>
                <a:srgbClr val="0070C0"/>
              </a:solidFill>
              <a:ea typeface="Verdana" pitchFamily="34" charset="0"/>
              <a:cs typeface="Verdana" pitchFamily="34" charset="0"/>
            </a:endParaRPr>
          </a:p>
          <a:p>
            <a:pPr marL="0" lvl="2" indent="0" algn="just">
              <a:buNone/>
            </a:pPr>
            <a:r>
              <a:rPr lang="fr-FR" b="1" dirty="0">
                <a:solidFill>
                  <a:srgbClr val="0070C0"/>
                </a:solidFill>
              </a:rPr>
              <a:t>Lors de l’élection du secrétaire, en l’absence d’OS majoritaire, comment départager les voix dans l’éventualité d’une égalité des voix ? </a:t>
            </a:r>
          </a:p>
          <a:p>
            <a:pPr lvl="2" algn="just">
              <a:buFont typeface="Arial" panose="020B0604020202020204" pitchFamily="34" charset="0"/>
              <a:buChar char="•"/>
            </a:pPr>
            <a:r>
              <a:rPr lang="fr-FR" sz="1400" dirty="0">
                <a:solidFill>
                  <a:srgbClr val="0070C0"/>
                </a:solidFill>
              </a:rPr>
              <a:t>Si une OS a la majorité absolue des sièges au sein de la CSP (donc au moins la moitié des sièges + 1) </a:t>
            </a:r>
            <a:r>
              <a:rPr lang="fr-FR" sz="1400" dirty="0">
                <a:solidFill>
                  <a:srgbClr val="0070C0"/>
                </a:solidFill>
                <a:sym typeface="Wingdings" panose="05000000000000000000" pitchFamily="2" charset="2"/>
              </a:rPr>
              <a:t></a:t>
            </a:r>
            <a:r>
              <a:rPr lang="fr-FR" sz="1400" dirty="0">
                <a:solidFill>
                  <a:srgbClr val="0070C0"/>
                </a:solidFill>
              </a:rPr>
              <a:t> l’OS concernée </a:t>
            </a:r>
            <a:r>
              <a:rPr lang="fr-FR" sz="1400" b="1" u="sng" dirty="0">
                <a:solidFill>
                  <a:srgbClr val="0070C0"/>
                </a:solidFill>
              </a:rPr>
              <a:t>désigne</a:t>
            </a:r>
            <a:r>
              <a:rPr lang="fr-FR" sz="1400" dirty="0">
                <a:solidFill>
                  <a:srgbClr val="0070C0"/>
                </a:solidFill>
              </a:rPr>
              <a:t> le secrétaire parmi ses membres, et présente son candidat, lors de la première séance.</a:t>
            </a:r>
          </a:p>
          <a:p>
            <a:pPr marL="0" lvl="2" indent="0" algn="just">
              <a:buNone/>
            </a:pPr>
            <a:endParaRPr lang="fr-FR" sz="800" dirty="0">
              <a:solidFill>
                <a:srgbClr val="0070C0"/>
              </a:solidFill>
            </a:endParaRPr>
          </a:p>
          <a:p>
            <a:pPr lvl="2" algn="just">
              <a:buFont typeface="Arial" panose="020B0604020202020204" pitchFamily="34" charset="0"/>
              <a:buChar char="•"/>
            </a:pPr>
            <a:r>
              <a:rPr lang="fr-FR" sz="1400" dirty="0">
                <a:solidFill>
                  <a:srgbClr val="0070C0"/>
                </a:solidFill>
              </a:rPr>
              <a:t>Si aucune OS n’a la majorité absolue des sièges au sein de la CSP </a:t>
            </a:r>
            <a:r>
              <a:rPr lang="fr-FR" sz="1400" dirty="0">
                <a:solidFill>
                  <a:srgbClr val="0070C0"/>
                </a:solidFill>
                <a:sym typeface="Wingdings" panose="05000000000000000000" pitchFamily="2" charset="2"/>
              </a:rPr>
              <a:t></a:t>
            </a:r>
            <a:r>
              <a:rPr lang="fr-FR" sz="1400" dirty="0">
                <a:solidFill>
                  <a:srgbClr val="0070C0"/>
                </a:solidFill>
              </a:rPr>
              <a:t> dans ce cas, on procède à une </a:t>
            </a:r>
            <a:r>
              <a:rPr lang="fr-FR" sz="1400" b="1" u="sng" dirty="0">
                <a:solidFill>
                  <a:srgbClr val="0070C0"/>
                </a:solidFill>
              </a:rPr>
              <a:t>élection</a:t>
            </a:r>
            <a:r>
              <a:rPr lang="fr-FR" sz="1400" dirty="0">
                <a:solidFill>
                  <a:srgbClr val="0070C0"/>
                </a:solidFill>
              </a:rPr>
              <a:t> (et les OS qui le souhaitent sont invitées à proposer un candidat parmi leurs membres). Le candidat qui recueille le plus de voix est élu secrétaire. </a:t>
            </a:r>
          </a:p>
          <a:p>
            <a:pPr marL="609750" lvl="3" indent="-285750" algn="just">
              <a:buFont typeface="Wingdings" panose="05000000000000000000" pitchFamily="2" charset="2"/>
              <a:buChar char="è"/>
            </a:pPr>
            <a:r>
              <a:rPr lang="fr-FR" sz="1400" dirty="0">
                <a:solidFill>
                  <a:srgbClr val="0070C0"/>
                </a:solidFill>
              </a:rPr>
              <a:t>En cas d’égalité : le Président n’a pas le droit de voter car l’Accord précise bien que le secrétaire est élu par les membres représentant le personnel.</a:t>
            </a:r>
          </a:p>
          <a:p>
            <a:pPr marL="324000" lvl="3" indent="0" algn="just">
              <a:buNone/>
            </a:pPr>
            <a:r>
              <a:rPr lang="fr-FR" sz="1400" dirty="0">
                <a:solidFill>
                  <a:srgbClr val="0070C0"/>
                </a:solidFill>
              </a:rPr>
              <a:t> Si l’égalité persiste, l’usage électoral a donc vocation à s’appliquer, à savoir le candidat le plus âgé est élu.</a:t>
            </a:r>
          </a:p>
          <a:p>
            <a:pPr marL="0" lvl="2" indent="0">
              <a:buNone/>
            </a:pPr>
            <a:endParaRPr lang="fr-FR" sz="1400" dirty="0">
              <a:solidFill>
                <a:schemeClr val="accent1"/>
              </a:solidFill>
              <a:highlight>
                <a:srgbClr val="FFFF00"/>
              </a:highlight>
            </a:endParaRP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3" name="ZoneTexte 12">
            <a:extLst>
              <a:ext uri="{FF2B5EF4-FFF2-40B4-BE49-F238E27FC236}">
                <a16:creationId xmlns:a16="http://schemas.microsoft.com/office/drawing/2014/main" id="{B445FA8B-A0FB-4A96-A173-8D81C6DAC4ED}"/>
              </a:ext>
            </a:extLst>
          </p:cNvPr>
          <p:cNvSpPr txBox="1"/>
          <p:nvPr/>
        </p:nvSpPr>
        <p:spPr>
          <a:xfrm>
            <a:off x="3937164" y="879116"/>
            <a:ext cx="3884802" cy="369332"/>
          </a:xfrm>
          <a:prstGeom prst="rect">
            <a:avLst/>
          </a:prstGeom>
          <a:solidFill>
            <a:srgbClr val="77A7A5"/>
          </a:solidFill>
        </p:spPr>
        <p:txBody>
          <a:bodyPr wrap="square" rtlCol="0">
            <a:spAutoFit/>
          </a:bodyPr>
          <a:lstStyle/>
          <a:p>
            <a:pPr algn="ctr"/>
            <a:r>
              <a:rPr lang="fr-FR" b="1" dirty="0">
                <a:solidFill>
                  <a:schemeClr val="bg1"/>
                </a:solidFill>
              </a:rPr>
              <a:t>Mise en place 1/2</a:t>
            </a:r>
          </a:p>
        </p:txBody>
      </p:sp>
    </p:spTree>
    <p:extLst>
      <p:ext uri="{BB962C8B-B14F-4D97-AF65-F5344CB8AC3E}">
        <p14:creationId xmlns:p14="http://schemas.microsoft.com/office/powerpoint/2010/main" val="187428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90220" y="1586821"/>
            <a:ext cx="10778689" cy="4527896"/>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1400" b="1" dirty="0">
              <a:solidFill>
                <a:srgbClr val="0070C0"/>
              </a:solidFill>
            </a:endParaRPr>
          </a:p>
          <a:p>
            <a:pPr marL="0" lvl="2" indent="0" algn="just">
              <a:buNone/>
            </a:pPr>
            <a:r>
              <a:rPr lang="fr-FR" b="1" dirty="0">
                <a:solidFill>
                  <a:srgbClr val="0070C0"/>
                </a:solidFill>
              </a:rPr>
              <a:t>Quelles sont les règles de mixité Hommes/Femmes à respecter ? </a:t>
            </a:r>
          </a:p>
          <a:p>
            <a:pPr algn="just"/>
            <a:r>
              <a:rPr lang="fr-FR" sz="1600" i="1" dirty="0">
                <a:solidFill>
                  <a:srgbClr val="0070C0"/>
                </a:solidFill>
              </a:rPr>
              <a:t>La mixité sera recherchée dans la composition des délégations tant du côté employeur que chez les représentants des salariés</a:t>
            </a:r>
            <a:r>
              <a:rPr lang="fr-FR" sz="1600" dirty="0">
                <a:solidFill>
                  <a:srgbClr val="0070C0"/>
                </a:solidFill>
              </a:rPr>
              <a:t>.  </a:t>
            </a:r>
          </a:p>
          <a:p>
            <a:pPr algn="just"/>
            <a:r>
              <a:rPr lang="fr-FR" sz="1600" dirty="0">
                <a:solidFill>
                  <a:srgbClr val="0070C0"/>
                </a:solidFill>
              </a:rPr>
              <a:t>Il ne s’agit pas d’une obligation impérative (comme pour les élections CSE) qui entrainerait en cas de non-respect l’irrecevabilité des désignations : mais il s’agit plutôt pour les CSP </a:t>
            </a:r>
            <a:r>
              <a:rPr lang="fr-FR" sz="1600" u="sng" dirty="0">
                <a:solidFill>
                  <a:srgbClr val="0070C0"/>
                </a:solidFill>
              </a:rPr>
              <a:t>d’une préconisation</a:t>
            </a:r>
            <a:r>
              <a:rPr lang="fr-FR" sz="1600" dirty="0">
                <a:solidFill>
                  <a:srgbClr val="0070C0"/>
                </a:solidFill>
              </a:rPr>
              <a:t> sans qu’y soit attachée une sanction.</a:t>
            </a:r>
          </a:p>
          <a:p>
            <a:pPr algn="just"/>
            <a:endParaRPr lang="fr-FR" sz="1600" dirty="0">
              <a:solidFill>
                <a:srgbClr val="0070C0"/>
              </a:solidFill>
            </a:endParaRPr>
          </a:p>
          <a:p>
            <a:pPr marL="0" lvl="2" indent="0" algn="just">
              <a:buNone/>
            </a:pPr>
            <a:endParaRPr lang="fr-FR" sz="800" b="1" dirty="0">
              <a:solidFill>
                <a:srgbClr val="0070C0"/>
              </a:solidFill>
            </a:endParaRPr>
          </a:p>
          <a:p>
            <a:pPr marL="0" lvl="2" indent="0" algn="just">
              <a:buNone/>
            </a:pPr>
            <a:r>
              <a:rPr lang="fr-FR" b="1" dirty="0">
                <a:solidFill>
                  <a:srgbClr val="0070C0"/>
                </a:solidFill>
              </a:rPr>
              <a:t>Quels sont les membres qui ont une voix consultative et ceux qui ont une voix délibérative ?</a:t>
            </a:r>
          </a:p>
          <a:p>
            <a:pPr algn="just"/>
            <a:r>
              <a:rPr lang="fr-FR" sz="1600" dirty="0">
                <a:solidFill>
                  <a:srgbClr val="0070C0"/>
                </a:solidFill>
              </a:rPr>
              <a:t>Pour rappel : </a:t>
            </a:r>
          </a:p>
          <a:p>
            <a:pPr marL="171450" indent="-171450" algn="just">
              <a:buFont typeface="Arial" panose="020B0604020202020204" pitchFamily="34" charset="0"/>
              <a:buChar char="•"/>
            </a:pPr>
            <a:r>
              <a:rPr lang="fr-FR" sz="1600" dirty="0">
                <a:solidFill>
                  <a:srgbClr val="0070C0"/>
                </a:solidFill>
              </a:rPr>
              <a:t>les membres avec voix délibérative ont la capacité de voter, d’émettre un avis ;</a:t>
            </a:r>
          </a:p>
          <a:p>
            <a:pPr marL="171450" indent="-171450" algn="just">
              <a:buFont typeface="Arial" panose="020B0604020202020204" pitchFamily="34" charset="0"/>
              <a:buChar char="•"/>
            </a:pPr>
            <a:r>
              <a:rPr lang="fr-FR" sz="1600" dirty="0">
                <a:solidFill>
                  <a:srgbClr val="0070C0"/>
                </a:solidFill>
              </a:rPr>
              <a:t>les membres avec voix consultative ne peuvent pas voter ni émettre d’avis, mais ont le droit de s’exprimer, de débattre. </a:t>
            </a:r>
          </a:p>
          <a:p>
            <a:pPr algn="just"/>
            <a:r>
              <a:rPr lang="fr-FR" sz="1600" u="sng" dirty="0">
                <a:solidFill>
                  <a:srgbClr val="0070C0"/>
                </a:solidFill>
              </a:rPr>
              <a:t>Ont une voix délibérative </a:t>
            </a:r>
            <a:r>
              <a:rPr lang="fr-FR" sz="1600" dirty="0">
                <a:solidFill>
                  <a:srgbClr val="0070C0"/>
                </a:solidFill>
              </a:rPr>
              <a:t>: les membres de la délégation représentant les salariés (dont le secrétaire), les membres de la délégation représentant les employeurs (dont le Président).</a:t>
            </a:r>
          </a:p>
          <a:p>
            <a:pPr algn="just"/>
            <a:r>
              <a:rPr lang="fr-FR" sz="1600" u="sng" dirty="0">
                <a:solidFill>
                  <a:srgbClr val="0070C0"/>
                </a:solidFill>
              </a:rPr>
              <a:t>Ont une voix consultative </a:t>
            </a:r>
            <a:r>
              <a:rPr lang="fr-FR" sz="1600" dirty="0">
                <a:solidFill>
                  <a:srgbClr val="0070C0"/>
                </a:solidFill>
              </a:rPr>
              <a:t>: les membres issus des sièges consultatifs attribués aux OS (attribués aux OS représentatives dans le périmètre de la CSP, ayant présenté au moins un candidat au CSE et qui ne se seraient pas vues attribuer un siège au sein de la CSP au titre de la méthode de répartition des sièges entre OS).  </a:t>
            </a:r>
          </a:p>
          <a:p>
            <a:endParaRPr lang="fr-FR" sz="300" dirty="0"/>
          </a:p>
          <a:p>
            <a:r>
              <a:rPr lang="fr-FR" sz="1600" b="1" dirty="0">
                <a:solidFill>
                  <a:srgbClr val="0070C0"/>
                </a:solidFill>
              </a:rPr>
              <a:t> </a:t>
            </a:r>
            <a:endParaRPr lang="fr-FR" sz="2400" dirty="0">
              <a:solidFill>
                <a:schemeClr val="accent1"/>
              </a:solidFill>
              <a:ea typeface="Verdana" pitchFamily="34" charset="0"/>
              <a:cs typeface="Verdana" pitchFamily="34" charset="0"/>
            </a:endParaRP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3" name="ZoneTexte 12">
            <a:extLst>
              <a:ext uri="{FF2B5EF4-FFF2-40B4-BE49-F238E27FC236}">
                <a16:creationId xmlns:a16="http://schemas.microsoft.com/office/drawing/2014/main" id="{B445FA8B-A0FB-4A96-A173-8D81C6DAC4ED}"/>
              </a:ext>
            </a:extLst>
          </p:cNvPr>
          <p:cNvSpPr txBox="1"/>
          <p:nvPr/>
        </p:nvSpPr>
        <p:spPr>
          <a:xfrm>
            <a:off x="3937164" y="705380"/>
            <a:ext cx="3884802" cy="369332"/>
          </a:xfrm>
          <a:prstGeom prst="rect">
            <a:avLst/>
          </a:prstGeom>
          <a:solidFill>
            <a:srgbClr val="77A7A5"/>
          </a:solidFill>
        </p:spPr>
        <p:txBody>
          <a:bodyPr wrap="square" rtlCol="0">
            <a:spAutoFit/>
          </a:bodyPr>
          <a:lstStyle/>
          <a:p>
            <a:pPr algn="ctr"/>
            <a:r>
              <a:rPr lang="fr-FR" b="1" dirty="0">
                <a:solidFill>
                  <a:schemeClr val="bg1"/>
                </a:solidFill>
              </a:rPr>
              <a:t>Mise en place 2/2</a:t>
            </a:r>
          </a:p>
        </p:txBody>
      </p:sp>
    </p:spTree>
    <p:extLst>
      <p:ext uri="{BB962C8B-B14F-4D97-AF65-F5344CB8AC3E}">
        <p14:creationId xmlns:p14="http://schemas.microsoft.com/office/powerpoint/2010/main" val="1353125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52089" y="1004934"/>
            <a:ext cx="10778689" cy="4788181"/>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1800" b="1" dirty="0">
              <a:solidFill>
                <a:srgbClr val="0070C0"/>
              </a:solidFill>
            </a:endParaRPr>
          </a:p>
          <a:p>
            <a:endParaRPr lang="fr-FR" sz="400" dirty="0"/>
          </a:p>
          <a:p>
            <a:pPr algn="just"/>
            <a:r>
              <a:rPr lang="fr-FR" sz="1600" b="1" dirty="0">
                <a:solidFill>
                  <a:srgbClr val="0070C0"/>
                </a:solidFill>
              </a:rPr>
              <a:t>En matière de discipline, comment est composée la commission ?</a:t>
            </a:r>
            <a:r>
              <a:rPr lang="fr-FR" b="1" dirty="0">
                <a:solidFill>
                  <a:srgbClr val="0070C0"/>
                </a:solidFill>
              </a:rPr>
              <a:t> </a:t>
            </a:r>
          </a:p>
          <a:p>
            <a:pPr algn="just"/>
            <a:r>
              <a:rPr lang="fr-FR" sz="1600" dirty="0">
                <a:solidFill>
                  <a:srgbClr val="0070C0"/>
                </a:solidFill>
              </a:rPr>
              <a:t>La représentation est paritaire. </a:t>
            </a:r>
          </a:p>
          <a:p>
            <a:pPr algn="just"/>
            <a:r>
              <a:rPr lang="fr-FR" sz="1600" dirty="0">
                <a:solidFill>
                  <a:schemeClr val="tx1"/>
                </a:solidFill>
              </a:rPr>
              <a:t>Selon la </a:t>
            </a:r>
            <a:r>
              <a:rPr lang="fr-FR" sz="1600" b="1" dirty="0">
                <a:solidFill>
                  <a:schemeClr val="tx1"/>
                </a:solidFill>
              </a:rPr>
              <a:t>date de démarrage de la procédure disciplinaire (date de réception de la convocation à l’entretien préalable première phase),</a:t>
            </a:r>
            <a:r>
              <a:rPr lang="fr-FR" sz="1600" dirty="0">
                <a:solidFill>
                  <a:schemeClr val="tx1"/>
                </a:solidFill>
              </a:rPr>
              <a:t> les règles diffèrent depuis la signature de </a:t>
            </a:r>
            <a:r>
              <a:rPr lang="fr-FR" sz="1600" dirty="0">
                <a:solidFill>
                  <a:schemeClr val="tx1"/>
                </a:solidFill>
                <a:hlinkClick r:id="rId4"/>
              </a:rPr>
              <a:t>« l’accord relatif à l’amélioration de l’efficience de la filière CSP dans ses prérogatives disciplinaires » </a:t>
            </a:r>
            <a:r>
              <a:rPr lang="fr-FR" sz="1600" dirty="0">
                <a:solidFill>
                  <a:schemeClr val="tx1"/>
                </a:solidFill>
              </a:rPr>
              <a:t>.</a:t>
            </a:r>
          </a:p>
          <a:p>
            <a:pPr algn="just"/>
            <a:r>
              <a:rPr lang="fr-FR" sz="1600" b="1" dirty="0">
                <a:solidFill>
                  <a:schemeClr val="tx1"/>
                </a:solidFill>
                <a:highlight>
                  <a:srgbClr val="C0C0C0"/>
                </a:highlight>
              </a:rPr>
              <a:t>Pour les procédures disciplinaires ayant commencé avant le 01/06/2024 : </a:t>
            </a:r>
          </a:p>
          <a:p>
            <a:pPr algn="just"/>
            <a:r>
              <a:rPr lang="fr-FR" sz="1600" dirty="0">
                <a:solidFill>
                  <a:srgbClr val="0070C0"/>
                </a:solidFill>
              </a:rPr>
              <a:t>La commission siégeant en matière de discipline comprend :</a:t>
            </a:r>
          </a:p>
          <a:p>
            <a:pPr marL="171450"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membres représentant la Direction </a:t>
            </a:r>
            <a:r>
              <a:rPr lang="fr-FR" sz="1600" dirty="0">
                <a:solidFill>
                  <a:srgbClr val="0070C0"/>
                </a:solidFill>
              </a:rPr>
              <a:t>en commission secondaire, y compris le président et le rapporteur s’il est choisi parmi les membres représentants de la Direction;</a:t>
            </a:r>
          </a:p>
          <a:p>
            <a:pPr marL="171450"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représentants du personnel en commission secondaire dont le classement personnel en GF est obligatoirement égal ou supérieur à celui du salarié</a:t>
            </a:r>
            <a:r>
              <a:rPr lang="fr-FR" sz="1600" dirty="0">
                <a:solidFill>
                  <a:srgbClr val="0070C0"/>
                </a:solidFill>
              </a:rPr>
              <a:t>, c'est-à-dire : les membres qui ont droit de vote, éventuellement les suppléants spéciaux, éventuellement des membres consultatifs.</a:t>
            </a:r>
          </a:p>
          <a:p>
            <a:pPr marL="657450" lvl="3"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suppléants spéciaux </a:t>
            </a:r>
            <a:r>
              <a:rPr lang="fr-FR" sz="1600" dirty="0">
                <a:solidFill>
                  <a:srgbClr val="0070C0"/>
                </a:solidFill>
              </a:rPr>
              <a:t>sont des salariés remplaçant un membre représentant le personnel ne pouvant siéger en commission de discipline du fait de son GF inférieur au GF de l’agent dont le dossier est traité. Peuvent être désignés tous les salariés statutaires appartenant à l’entreprise, y compris un salarié du collège cadre qui a appartenu à l’un des deux autres collèges auparavant. Une liste des suppléants spéciaux est établie à la mise en place de la commission secondaire et peut être modifiée autant que de besoin.</a:t>
            </a:r>
          </a:p>
          <a:p>
            <a:pPr marL="657450" lvl="3" indent="-171450" algn="just">
              <a:buFont typeface="Arial" panose="020B0604020202020204" pitchFamily="34" charset="0"/>
              <a:buChar char="•"/>
            </a:pPr>
            <a:endParaRPr lang="fr-FR" sz="1600" dirty="0">
              <a:solidFill>
                <a:srgbClr val="0070C0"/>
              </a:solidFill>
            </a:endParaRPr>
          </a:p>
          <a:p>
            <a:pPr marL="657450" lvl="3" indent="-171450" algn="just">
              <a:buFont typeface="Arial" panose="020B0604020202020204" pitchFamily="34" charset="0"/>
              <a:buChar char="•"/>
            </a:pPr>
            <a:endParaRPr lang="fr-FR" sz="1600" dirty="0">
              <a:solidFill>
                <a:srgbClr val="0070C0"/>
              </a:solidFill>
            </a:endParaRPr>
          </a:p>
          <a:p>
            <a:endParaRPr lang="fr-FR" sz="3200" dirty="0"/>
          </a:p>
          <a:p>
            <a:endParaRPr lang="fr-FR" sz="3600" dirty="0">
              <a:solidFill>
                <a:schemeClr val="accent1"/>
              </a:solidFill>
              <a:ea typeface="Verdana" pitchFamily="34" charset="0"/>
              <a:cs typeface="Verdana" pitchFamily="34" charset="0"/>
            </a:endParaRPr>
          </a:p>
        </p:txBody>
      </p:sp>
      <p:sp>
        <p:nvSpPr>
          <p:cNvPr id="8"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1" name="ZoneTexte 10">
            <a:extLst>
              <a:ext uri="{FF2B5EF4-FFF2-40B4-BE49-F238E27FC236}">
                <a16:creationId xmlns:a16="http://schemas.microsoft.com/office/drawing/2014/main" id="{B445FA8B-A0FB-4A96-A173-8D81C6DAC4ED}"/>
              </a:ext>
            </a:extLst>
          </p:cNvPr>
          <p:cNvSpPr txBox="1"/>
          <p:nvPr/>
        </p:nvSpPr>
        <p:spPr>
          <a:xfrm>
            <a:off x="3937164" y="879116"/>
            <a:ext cx="3884802" cy="369332"/>
          </a:xfrm>
          <a:prstGeom prst="rect">
            <a:avLst/>
          </a:prstGeom>
          <a:solidFill>
            <a:srgbClr val="77A7A5"/>
          </a:solidFill>
        </p:spPr>
        <p:txBody>
          <a:bodyPr wrap="square" rtlCol="0">
            <a:spAutoFit/>
          </a:bodyPr>
          <a:lstStyle/>
          <a:p>
            <a:pPr algn="ctr"/>
            <a:r>
              <a:rPr lang="fr-FR" b="1" dirty="0">
                <a:solidFill>
                  <a:schemeClr val="bg1"/>
                </a:solidFill>
              </a:rPr>
              <a:t>En matière de discipline (1/2)</a:t>
            </a:r>
          </a:p>
        </p:txBody>
      </p:sp>
    </p:spTree>
    <p:extLst>
      <p:ext uri="{BB962C8B-B14F-4D97-AF65-F5344CB8AC3E}">
        <p14:creationId xmlns:p14="http://schemas.microsoft.com/office/powerpoint/2010/main" val="932440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AEB8A-3853-230A-26BD-F7B14544B171}"/>
            </a:ext>
          </a:extLst>
        </p:cNvPr>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44A1BF9-5B39-B49B-C331-BCB4C1FB6817}"/>
              </a:ext>
            </a:extLst>
          </p:cNvPr>
          <p:cNvSpPr>
            <a:spLocks noGrp="1"/>
          </p:cNvSpPr>
          <p:nvPr/>
        </p:nvSpPr>
        <p:spPr>
          <a:xfrm>
            <a:off x="452089" y="1004934"/>
            <a:ext cx="10778689" cy="4788181"/>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1800" b="1" dirty="0">
              <a:solidFill>
                <a:srgbClr val="0070C0"/>
              </a:solidFill>
            </a:endParaRPr>
          </a:p>
          <a:p>
            <a:pPr lvl="2" indent="0" algn="just">
              <a:buNone/>
            </a:pPr>
            <a:endParaRPr lang="fr-FR" sz="400" dirty="0"/>
          </a:p>
          <a:p>
            <a:pPr lvl="2" indent="0" algn="just">
              <a:buNone/>
            </a:pPr>
            <a:endParaRPr lang="fr-FR" sz="1800" b="1" dirty="0">
              <a:solidFill>
                <a:schemeClr val="tx1"/>
              </a:solidFill>
              <a:highlight>
                <a:srgbClr val="C0C0C0"/>
              </a:highlight>
            </a:endParaRPr>
          </a:p>
          <a:p>
            <a:pPr lvl="2" indent="0" algn="just">
              <a:buNone/>
            </a:pPr>
            <a:r>
              <a:rPr lang="fr-FR" sz="1800" b="1" dirty="0">
                <a:solidFill>
                  <a:schemeClr val="tx1"/>
                </a:solidFill>
                <a:highlight>
                  <a:srgbClr val="C0C0C0"/>
                </a:highlight>
              </a:rPr>
              <a:t>Pour les procédures disciplinaires ayant commencé après le 01/06/2024 : </a:t>
            </a:r>
          </a:p>
          <a:p>
            <a:pPr algn="just"/>
            <a:r>
              <a:rPr lang="fr-FR" sz="1600" dirty="0">
                <a:solidFill>
                  <a:srgbClr val="0070C0"/>
                </a:solidFill>
              </a:rPr>
              <a:t>La représentation est paritaire. La commission siégeant en matière de discipline comprend :</a:t>
            </a:r>
          </a:p>
          <a:p>
            <a:pPr marL="171450"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membres représentant la Direction </a:t>
            </a:r>
            <a:r>
              <a:rPr lang="fr-FR" sz="1600" dirty="0">
                <a:solidFill>
                  <a:srgbClr val="0070C0"/>
                </a:solidFill>
              </a:rPr>
              <a:t>en commission secondaire, y compris le président;</a:t>
            </a:r>
          </a:p>
          <a:p>
            <a:pPr marL="171450"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représentants du personnel en commission secondaire dont le classement personnel en GF </a:t>
            </a:r>
            <a:r>
              <a:rPr lang="fr-FR" sz="1600" b="1" dirty="0">
                <a:solidFill>
                  <a:schemeClr val="tx1"/>
                </a:solidFill>
              </a:rPr>
              <a:t>va jusqu’à 3 GF en-dessous de celui du salarié, au sein du même collège</a:t>
            </a:r>
            <a:r>
              <a:rPr lang="fr-FR" sz="1600" dirty="0">
                <a:solidFill>
                  <a:schemeClr val="tx1"/>
                </a:solidFill>
              </a:rPr>
              <a:t>, </a:t>
            </a:r>
            <a:r>
              <a:rPr lang="fr-FR" sz="1600" dirty="0">
                <a:solidFill>
                  <a:srgbClr val="0070C0"/>
                </a:solidFill>
              </a:rPr>
              <a:t>c'est-à-dire les membres qui ont droit de vote, éventuellement les suppléants spéciaux, éventuellement des membres consultatifs.</a:t>
            </a:r>
          </a:p>
          <a:p>
            <a:pPr marL="657450" lvl="3" indent="-171450" algn="just">
              <a:buFont typeface="Arial" panose="020B0604020202020204" pitchFamily="34" charset="0"/>
              <a:buChar char="•"/>
            </a:pPr>
            <a:r>
              <a:rPr lang="fr-FR" sz="1600" dirty="0">
                <a:solidFill>
                  <a:srgbClr val="0070C0"/>
                </a:solidFill>
              </a:rPr>
              <a:t>Les suppléants spéciaux sont des salariés remplaçant un membre représentant le personnel ne pouvant siéger en commission de discipline du fait de son GF ne répondant pas à la condition ci-dessus. Peuvent être désignés tous les salariés statutaires appartenant à l’entreprise, y compris un salarié du collège cadre qui a appartenu à l’un des deux autres collèges auparavant. </a:t>
            </a:r>
          </a:p>
          <a:p>
            <a:pPr marL="333450" lvl="2" indent="-171450" algn="just">
              <a:buFont typeface="Arial" panose="020B0604020202020204" pitchFamily="34" charset="0"/>
              <a:buChar char="•"/>
            </a:pPr>
            <a:r>
              <a:rPr lang="fr-FR" sz="1700" dirty="0"/>
              <a:t>Concernant le rapporteur : </a:t>
            </a:r>
          </a:p>
          <a:p>
            <a:pPr marL="657450" lvl="3" indent="-171450" algn="just">
              <a:buFont typeface="Arial" panose="020B0604020202020204" pitchFamily="34" charset="0"/>
              <a:buChar char="•"/>
            </a:pPr>
            <a:r>
              <a:rPr lang="fr-FR" sz="1600" dirty="0"/>
              <a:t>Le rapporteur </a:t>
            </a:r>
            <a:r>
              <a:rPr lang="fr-FR" sz="1600" b="1" dirty="0"/>
              <a:t>ne prend pas part aux votes et n’est pas soumis à la condition de GF</a:t>
            </a:r>
            <a:r>
              <a:rPr lang="fr-FR" sz="1600" dirty="0"/>
              <a:t>. S’il est membre de l’instance, la parité devra </a:t>
            </a:r>
            <a:r>
              <a:rPr lang="fr-FR" sz="1600"/>
              <a:t>être rétablie.</a:t>
            </a:r>
            <a:endParaRPr lang="fr-FR" sz="1600" dirty="0"/>
          </a:p>
          <a:p>
            <a:pPr marL="657450" lvl="3" indent="-171450" algn="just">
              <a:buFont typeface="Arial" panose="020B0604020202020204" pitchFamily="34" charset="0"/>
              <a:buChar char="•"/>
            </a:pPr>
            <a:r>
              <a:rPr lang="fr-FR" sz="1600" dirty="0"/>
              <a:t>Il est possible désigner un rapporteur qui n’est pas membre de l’instance (« rapporteur extérieur »), à la condition qu’il appartienne au périmètre de la CSP.</a:t>
            </a:r>
          </a:p>
          <a:p>
            <a:pPr lvl="3" indent="0" algn="just">
              <a:buNone/>
            </a:pPr>
            <a:endParaRPr lang="fr-FR" sz="1600" dirty="0"/>
          </a:p>
          <a:p>
            <a:pPr lvl="3" indent="0" algn="just">
              <a:buNone/>
            </a:pPr>
            <a:endParaRPr lang="fr-FR" sz="1600" dirty="0">
              <a:solidFill>
                <a:srgbClr val="0070C0"/>
              </a:solidFill>
            </a:endParaRPr>
          </a:p>
          <a:p>
            <a:endParaRPr lang="fr-FR" sz="3200" dirty="0"/>
          </a:p>
          <a:p>
            <a:endParaRPr lang="fr-FR" sz="3600" dirty="0">
              <a:solidFill>
                <a:schemeClr val="accent1"/>
              </a:solidFill>
              <a:ea typeface="Verdana" pitchFamily="34" charset="0"/>
              <a:cs typeface="Verdana" pitchFamily="34" charset="0"/>
            </a:endParaRPr>
          </a:p>
        </p:txBody>
      </p:sp>
      <p:sp>
        <p:nvSpPr>
          <p:cNvPr id="8" name="Espace réservé du texte 1">
            <a:extLst>
              <a:ext uri="{FF2B5EF4-FFF2-40B4-BE49-F238E27FC236}">
                <a16:creationId xmlns:a16="http://schemas.microsoft.com/office/drawing/2014/main" id="{544BD950-07EF-9C4E-9479-6E336A0D0F14}"/>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1" name="ZoneTexte 10">
            <a:extLst>
              <a:ext uri="{FF2B5EF4-FFF2-40B4-BE49-F238E27FC236}">
                <a16:creationId xmlns:a16="http://schemas.microsoft.com/office/drawing/2014/main" id="{9ED03C3F-3745-2AE2-B341-F16C5844ED74}"/>
              </a:ext>
            </a:extLst>
          </p:cNvPr>
          <p:cNvSpPr txBox="1"/>
          <p:nvPr/>
        </p:nvSpPr>
        <p:spPr>
          <a:xfrm>
            <a:off x="3937164" y="879116"/>
            <a:ext cx="3884802" cy="369332"/>
          </a:xfrm>
          <a:prstGeom prst="rect">
            <a:avLst/>
          </a:prstGeom>
          <a:solidFill>
            <a:srgbClr val="77A7A5"/>
          </a:solidFill>
        </p:spPr>
        <p:txBody>
          <a:bodyPr wrap="square" rtlCol="0">
            <a:spAutoFit/>
          </a:bodyPr>
          <a:lstStyle/>
          <a:p>
            <a:pPr algn="ctr"/>
            <a:r>
              <a:rPr lang="fr-FR" b="1" dirty="0">
                <a:solidFill>
                  <a:schemeClr val="bg1"/>
                </a:solidFill>
              </a:rPr>
              <a:t>En matière de discipline (2/2)</a:t>
            </a:r>
          </a:p>
        </p:txBody>
      </p:sp>
    </p:spTree>
    <p:extLst>
      <p:ext uri="{BB962C8B-B14F-4D97-AF65-F5344CB8AC3E}">
        <p14:creationId xmlns:p14="http://schemas.microsoft.com/office/powerpoint/2010/main" val="2219883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B445FA8B-A0FB-4A96-A173-8D81C6DAC4ED}"/>
              </a:ext>
            </a:extLst>
          </p:cNvPr>
          <p:cNvSpPr txBox="1"/>
          <p:nvPr/>
        </p:nvSpPr>
        <p:spPr>
          <a:xfrm>
            <a:off x="3908977" y="820268"/>
            <a:ext cx="3884802" cy="369332"/>
          </a:xfrm>
          <a:prstGeom prst="rect">
            <a:avLst/>
          </a:prstGeom>
          <a:solidFill>
            <a:srgbClr val="77A7A5"/>
          </a:solidFill>
        </p:spPr>
        <p:txBody>
          <a:bodyPr wrap="square" rtlCol="0">
            <a:spAutoFit/>
          </a:bodyPr>
          <a:lstStyle/>
          <a:p>
            <a:pPr algn="ctr"/>
            <a:r>
              <a:rPr lang="fr-FR" b="1" dirty="0">
                <a:solidFill>
                  <a:schemeClr val="bg1"/>
                </a:solidFill>
              </a:rPr>
              <a:t>Ordre du jour et convocation</a:t>
            </a:r>
          </a:p>
        </p:txBody>
      </p:sp>
      <p:sp>
        <p:nvSpPr>
          <p:cNvPr id="10" name="Espace réservé du contenu 2">
            <a:extLst>
              <a:ext uri="{FF2B5EF4-FFF2-40B4-BE49-F238E27FC236}">
                <a16:creationId xmlns:a16="http://schemas.microsoft.com/office/drawing/2014/main" id="{05473E23-DD69-4804-A7A5-26F0E9646BBC}"/>
              </a:ext>
            </a:extLst>
          </p:cNvPr>
          <p:cNvSpPr>
            <a:spLocks noGrp="1"/>
          </p:cNvSpPr>
          <p:nvPr/>
        </p:nvSpPr>
        <p:spPr>
          <a:xfrm>
            <a:off x="459129" y="1664851"/>
            <a:ext cx="11132191" cy="4785831"/>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lvl="2" algn="just">
              <a:buFont typeface="Wingdings" panose="05000000000000000000" pitchFamily="2" charset="2"/>
              <a:buChar char="v"/>
            </a:pPr>
            <a:r>
              <a:rPr lang="fr-FR" b="1" dirty="0">
                <a:solidFill>
                  <a:srgbClr val="0070C0"/>
                </a:solidFill>
              </a:rPr>
              <a:t>Les CSP ont lieu sur convocation du Président et au moins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 1 fois par trimestre en plénière, pour les CSP Exécution-Maîtrise ; des séances extraordinaires peuvent être organisées, ainsi que des procédures accélérées (PA) qui sont des demandes d’avis par simple envoi des pièces aux membres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 2 fois par an en plénière pour la CSP Cadre ; des PA mensuelles sont planifiées (en dehors des mois où il y a une plénière).</a:t>
            </a:r>
          </a:p>
          <a:p>
            <a:pPr marL="351000" lvl="3" indent="0" algn="just">
              <a:buNone/>
            </a:pPr>
            <a:endParaRPr lang="fr-FR" sz="1800" dirty="0">
              <a:solidFill>
                <a:srgbClr val="0070C0"/>
              </a:solidFill>
            </a:endParaRPr>
          </a:p>
          <a:p>
            <a:pPr lvl="2" algn="just">
              <a:buFont typeface="Wingdings" panose="05000000000000000000" pitchFamily="2" charset="2"/>
              <a:buChar char="v"/>
            </a:pPr>
            <a:r>
              <a:rPr lang="fr-FR" b="1" dirty="0">
                <a:solidFill>
                  <a:srgbClr val="0070C0"/>
                </a:solidFill>
              </a:rPr>
              <a:t>Élaboration de l’Ordre Du Jour (ODJ)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Président fixe l’ODJ après consultation du secrétaire. Tout membre peut y demander l’inscription d’une question.</a:t>
            </a:r>
          </a:p>
          <a:p>
            <a:pPr lvl="3" algn="just">
              <a:buFont typeface="Wingdings" panose="05000000000000000000" pitchFamily="2" charset="2"/>
              <a:buChar char=""/>
            </a:pPr>
            <a:endParaRPr lang="fr-FR" sz="1800" dirty="0">
              <a:solidFill>
                <a:srgbClr val="0070C0"/>
              </a:solidFill>
              <a:ea typeface="Verdana" pitchFamily="34" charset="0"/>
              <a:cs typeface="Verdana" pitchFamily="34" charset="0"/>
            </a:endParaRPr>
          </a:p>
          <a:p>
            <a:pPr lvl="2" algn="just">
              <a:buFont typeface="Wingdings" panose="05000000000000000000" pitchFamily="2" charset="2"/>
              <a:buChar char="v"/>
            </a:pPr>
            <a:r>
              <a:rPr lang="fr-FR" b="1" dirty="0">
                <a:solidFill>
                  <a:srgbClr val="0070C0"/>
                </a:solidFill>
              </a:rPr>
              <a:t>La convocation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La convocation doit être envoyée, de préférence électroniquement et de manière sécurisée, au moins 15 jours calendaires avant la séance, sauf cas d’urgence dont le secrétaire est informé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Elle est accompagnée de l’ODJ et des documents relatifs aux questions portées à celui-ci.</a:t>
            </a:r>
          </a:p>
          <a:p>
            <a:endParaRPr lang="fr-FR" sz="2400" dirty="0"/>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213727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B445FA8B-A0FB-4A96-A173-8D81C6DAC4ED}"/>
              </a:ext>
            </a:extLst>
          </p:cNvPr>
          <p:cNvSpPr txBox="1"/>
          <p:nvPr/>
        </p:nvSpPr>
        <p:spPr>
          <a:xfrm>
            <a:off x="3908977" y="739906"/>
            <a:ext cx="3884802" cy="369332"/>
          </a:xfrm>
          <a:prstGeom prst="rect">
            <a:avLst/>
          </a:prstGeom>
          <a:solidFill>
            <a:srgbClr val="77A7A5"/>
          </a:solidFill>
        </p:spPr>
        <p:txBody>
          <a:bodyPr wrap="square" rtlCol="0">
            <a:spAutoFit/>
          </a:bodyPr>
          <a:lstStyle/>
          <a:p>
            <a:pPr algn="ctr"/>
            <a:r>
              <a:rPr lang="fr-FR" b="1" dirty="0">
                <a:solidFill>
                  <a:schemeClr val="bg1"/>
                </a:solidFill>
              </a:rPr>
              <a:t>Déroulement d’une séance 1/2</a:t>
            </a:r>
          </a:p>
        </p:txBody>
      </p:sp>
      <p:sp>
        <p:nvSpPr>
          <p:cNvPr id="7" name="ZoneTexte 6">
            <a:extLst>
              <a:ext uri="{FF2B5EF4-FFF2-40B4-BE49-F238E27FC236}">
                <a16:creationId xmlns:a16="http://schemas.microsoft.com/office/drawing/2014/main" id="{CDD18EC0-1F41-45FC-AA32-C05CF395713F}"/>
              </a:ext>
            </a:extLst>
          </p:cNvPr>
          <p:cNvSpPr txBox="1"/>
          <p:nvPr/>
        </p:nvSpPr>
        <p:spPr>
          <a:xfrm>
            <a:off x="638358" y="1533024"/>
            <a:ext cx="10915284" cy="4582280"/>
          </a:xfrm>
          <a:prstGeom prst="rect">
            <a:avLst/>
          </a:prstGeom>
          <a:noFill/>
        </p:spPr>
        <p:txBody>
          <a:bodyPr wrap="square" rtlCol="0">
            <a:spAutoFit/>
          </a:bodyPr>
          <a:lstStyle/>
          <a:p>
            <a:pPr marL="285750" lvl="1" indent="-285750" algn="just">
              <a:buFont typeface="Wingdings" panose="05000000000000000000" pitchFamily="2" charset="2"/>
              <a:buChar char="v"/>
            </a:pPr>
            <a:r>
              <a:rPr lang="fr-FR" sz="1600" b="1" dirty="0">
                <a:solidFill>
                  <a:srgbClr val="0070C0"/>
                </a:solidFill>
              </a:rPr>
              <a:t>Le Président ouvre la séance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Aucun quorum n’est exigé pour les CS ordinaires. Toutefois, il revient au Président de s’assurer qu’un minimum de concertation puisse être assuré.</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En matière de discipline, au moins 2 représentants du personnel sont requis.</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Le Président doit rappeler les obligations de discrétion et de confidentialité qui s’imposent aux membres de la CSP et à la personne chargée de la prise de note.</a:t>
            </a:r>
          </a:p>
          <a:p>
            <a:pPr lvl="2" indent="-285750" algn="just">
              <a:buFont typeface="Wingdings 2" panose="05020102010507070707" pitchFamily="18" charset="2"/>
              <a:buChar char="R"/>
            </a:pPr>
            <a:endParaRPr lang="fr-FR" sz="1200" dirty="0">
              <a:solidFill>
                <a:srgbClr val="0070C0"/>
              </a:solidFill>
            </a:endParaRPr>
          </a:p>
          <a:p>
            <a:pPr indent="-285750" algn="just">
              <a:buFont typeface="Wingdings" panose="05000000000000000000" pitchFamily="2" charset="2"/>
              <a:buChar char="v"/>
            </a:pPr>
            <a:r>
              <a:rPr lang="fr-FR" sz="1600" b="1" dirty="0">
                <a:solidFill>
                  <a:srgbClr val="0070C0"/>
                </a:solidFill>
              </a:rPr>
              <a:t>Le Président demande au secrétaire de faire l’appel </a:t>
            </a:r>
            <a:r>
              <a:rPr lang="fr-FR" sz="1600" dirty="0">
                <a:solidFill>
                  <a:srgbClr val="0070C0"/>
                </a:solidFill>
                <a:ea typeface="Verdana" pitchFamily="34" charset="0"/>
                <a:cs typeface="Verdana" pitchFamily="34" charset="0"/>
              </a:rPr>
              <a:t>(ou le Président fait l’appel).</a:t>
            </a:r>
          </a:p>
          <a:p>
            <a:pPr marL="0" lvl="2" indent="0" algn="just">
              <a:buNone/>
            </a:pPr>
            <a:r>
              <a:rPr lang="fr-FR" sz="2000" dirty="0">
                <a:solidFill>
                  <a:srgbClr val="0070C0"/>
                </a:solidFill>
              </a:rPr>
              <a:t> </a:t>
            </a:r>
          </a:p>
          <a:p>
            <a:pPr indent="-285750" algn="just">
              <a:buFont typeface="Wingdings" panose="05000000000000000000" pitchFamily="2" charset="2"/>
              <a:buChar char="v"/>
            </a:pPr>
            <a:r>
              <a:rPr lang="fr-FR" sz="1600" b="1" dirty="0">
                <a:solidFill>
                  <a:srgbClr val="0070C0"/>
                </a:solidFill>
              </a:rPr>
              <a:t>Le Président vérifie la parité entre représentants des employeurs et des salariés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en cas de remplacement d’un membre par un autre, le Président doit en avoir été avisé formellement avant la séance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Il a la possibilité d’attribuer les voix des absents pour rétablir la parité. Le PV devra mentionner cette répartition, entre membres de la Direction ou entre membres d’une même organisation syndicale, essentielle au moment des votes.</a:t>
            </a:r>
          </a:p>
          <a:p>
            <a:pPr marL="0" lvl="2" algn="just">
              <a:lnSpc>
                <a:spcPct val="90000"/>
              </a:lnSpc>
              <a:spcBef>
                <a:spcPts val="450"/>
              </a:spcBef>
              <a:buClr>
                <a:srgbClr val="7030A0"/>
              </a:buClr>
              <a:buSzPct val="70000"/>
            </a:pPr>
            <a:endParaRPr lang="fr-FR" sz="1200" dirty="0">
              <a:solidFill>
                <a:srgbClr val="0070C0"/>
              </a:solidFill>
              <a:ea typeface="Verdana" pitchFamily="34" charset="0"/>
              <a:cs typeface="Verdana" pitchFamily="34" charset="0"/>
            </a:endParaRPr>
          </a:p>
          <a:p>
            <a:pPr marL="285750" indent="-285750" algn="just">
              <a:buFont typeface="Wingdings" panose="05000000000000000000" pitchFamily="2" charset="2"/>
              <a:buChar char="v"/>
            </a:pPr>
            <a:r>
              <a:rPr lang="fr-FR" sz="1600" b="1" dirty="0">
                <a:solidFill>
                  <a:srgbClr val="0070C0"/>
                </a:solidFill>
              </a:rPr>
              <a:t>Le Président demande au rapporteur de citer les bordereaux selon l’ODJ </a:t>
            </a:r>
            <a:r>
              <a:rPr lang="fr-FR" sz="1600" dirty="0">
                <a:solidFill>
                  <a:srgbClr val="0070C0"/>
                </a:solidFill>
              </a:rPr>
              <a:t>(éviter de procéder à la lecture exhaustive).</a:t>
            </a:r>
          </a:p>
          <a:p>
            <a:pPr algn="just"/>
            <a:endParaRPr lang="fr-FR" sz="1200" dirty="0">
              <a:solidFill>
                <a:srgbClr val="0070C0"/>
              </a:solidFill>
            </a:endParaRPr>
          </a:p>
          <a:p>
            <a:pPr marL="285750" lvl="2" indent="-285750" algn="just">
              <a:buFont typeface="Wingdings" panose="05000000000000000000" pitchFamily="2" charset="2"/>
              <a:buChar char="v"/>
            </a:pPr>
            <a:r>
              <a:rPr lang="fr-FR" sz="1600" b="1" dirty="0">
                <a:solidFill>
                  <a:srgbClr val="0070C0"/>
                </a:solidFill>
              </a:rPr>
              <a:t>Les points à l’ODJ sont débattus en séance.</a:t>
            </a:r>
          </a:p>
          <a:p>
            <a:pPr marL="486000" lvl="3" indent="-135000" defTabSz="685800">
              <a:lnSpc>
                <a:spcPct val="90000"/>
              </a:lnSpc>
              <a:spcBef>
                <a:spcPts val="450"/>
              </a:spcBef>
              <a:buClr>
                <a:schemeClr val="accent1"/>
              </a:buClr>
              <a:buSzPct val="70000"/>
              <a:buFont typeface="Wingdings" panose="05000000000000000000" pitchFamily="2" charset="2"/>
              <a:buChar char=""/>
            </a:pPr>
            <a:endParaRPr lang="fr-FR" sz="1400" dirty="0">
              <a:solidFill>
                <a:schemeClr val="accent1"/>
              </a:solidFill>
              <a:ea typeface="Verdana" pitchFamily="34" charset="0"/>
              <a:cs typeface="Verdana" pitchFamily="34" charset="0"/>
            </a:endParaRPr>
          </a:p>
        </p:txBody>
      </p:sp>
      <p:sp>
        <p:nvSpPr>
          <p:cNvPr id="10"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89001434"/>
      </p:ext>
    </p:extLst>
  </p:cSld>
  <p:clrMapOvr>
    <a:masterClrMapping/>
  </p:clrMapOvr>
</p:sld>
</file>

<file path=ppt/theme/theme1.xml><?xml version="1.0" encoding="utf-8"?>
<a:theme xmlns:a="http://schemas.openxmlformats.org/drawingml/2006/main" name="SGE new">
  <a:themeElements>
    <a:clrScheme name="SGE">
      <a:dk1>
        <a:srgbClr val="3F54A1"/>
      </a:dk1>
      <a:lt1>
        <a:srgbClr val="FFFFFF"/>
      </a:lt1>
      <a:dk2>
        <a:srgbClr val="212745"/>
      </a:dk2>
      <a:lt2>
        <a:srgbClr val="FFFFFF"/>
      </a:lt2>
      <a:accent1>
        <a:srgbClr val="6277C2"/>
      </a:accent1>
      <a:accent2>
        <a:srgbClr val="3F54A1"/>
      </a:accent2>
      <a:accent3>
        <a:srgbClr val="F296DA"/>
      </a:accent3>
      <a:accent4>
        <a:srgbClr val="A71681"/>
      </a:accent4>
      <a:accent5>
        <a:srgbClr val="E745BD"/>
      </a:accent5>
      <a:accent6>
        <a:srgbClr val="7030A0"/>
      </a:accent6>
      <a:hlink>
        <a:srgbClr val="4E67C8"/>
      </a:hlink>
      <a:folHlink>
        <a:srgbClr val="7030A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GE new" id="{1484243D-EBEA-4DDB-9A86-4F46067A401E}" vid="{8A22E887-A1BD-40D8-B545-1CC2B7FC4333}"/>
    </a:ext>
  </a:extLst>
</a:theme>
</file>

<file path=ppt/theme/theme2.xml><?xml version="1.0" encoding="utf-8"?>
<a:theme xmlns:a="http://schemas.openxmlformats.org/drawingml/2006/main" name="1_Conception personnalisée">
  <a:themeElements>
    <a:clrScheme name="SGE">
      <a:dk1>
        <a:srgbClr val="3F54A1"/>
      </a:dk1>
      <a:lt1>
        <a:srgbClr val="FFFFFF"/>
      </a:lt1>
      <a:dk2>
        <a:srgbClr val="212745"/>
      </a:dk2>
      <a:lt2>
        <a:srgbClr val="FFFFFF"/>
      </a:lt2>
      <a:accent1>
        <a:srgbClr val="6277C2"/>
      </a:accent1>
      <a:accent2>
        <a:srgbClr val="3F54A1"/>
      </a:accent2>
      <a:accent3>
        <a:srgbClr val="F296DA"/>
      </a:accent3>
      <a:accent4>
        <a:srgbClr val="A71681"/>
      </a:accent4>
      <a:accent5>
        <a:srgbClr val="E745BD"/>
      </a:accent5>
      <a:accent6>
        <a:srgbClr val="7030A0"/>
      </a:accent6>
      <a:hlink>
        <a:srgbClr val="4E67C8"/>
      </a:hlink>
      <a:folHlink>
        <a:srgbClr val="7030A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C699ED15-CD7D-4276-BC19-3650D314140B}" vid="{4D3DD9FF-3763-401F-AC9C-38CD6B89BF5B}"/>
    </a:ext>
  </a:extLst>
</a:theme>
</file>

<file path=ppt/theme/theme3.xml><?xml version="1.0" encoding="utf-8"?>
<a:theme xmlns:a="http://schemas.openxmlformats.org/drawingml/2006/main" name="2_Conception personnalisée">
  <a:themeElements>
    <a:clrScheme name="SGE">
      <a:dk1>
        <a:srgbClr val="3F54A1"/>
      </a:dk1>
      <a:lt1>
        <a:srgbClr val="FFFFFF"/>
      </a:lt1>
      <a:dk2>
        <a:srgbClr val="212745"/>
      </a:dk2>
      <a:lt2>
        <a:srgbClr val="FFFFFF"/>
      </a:lt2>
      <a:accent1>
        <a:srgbClr val="6277C2"/>
      </a:accent1>
      <a:accent2>
        <a:srgbClr val="3F54A1"/>
      </a:accent2>
      <a:accent3>
        <a:srgbClr val="F296DA"/>
      </a:accent3>
      <a:accent4>
        <a:srgbClr val="A71681"/>
      </a:accent4>
      <a:accent5>
        <a:srgbClr val="E745BD"/>
      </a:accent5>
      <a:accent6>
        <a:srgbClr val="7030A0"/>
      </a:accent6>
      <a:hlink>
        <a:srgbClr val="4E67C8"/>
      </a:hlink>
      <a:folHlink>
        <a:srgbClr val="7030A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C699ED15-CD7D-4276-BC19-3650D314140B}" vid="{3F2ABCF0-D723-4184-8A10-06558B0511F5}"/>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SGE new</Template>
  <TotalTime>253</TotalTime>
  <Words>3407</Words>
  <Application>Microsoft Office PowerPoint</Application>
  <PresentationFormat>Grand écran</PresentationFormat>
  <Paragraphs>216</Paragraphs>
  <Slides>15</Slides>
  <Notes>0</Notes>
  <HiddenSlides>0</HiddenSlides>
  <MMClips>0</MMClips>
  <ScaleCrop>false</ScaleCrop>
  <HeadingPairs>
    <vt:vector size="6" baseType="variant">
      <vt:variant>
        <vt:lpstr>Polices utilisées</vt:lpstr>
      </vt:variant>
      <vt:variant>
        <vt:i4>7</vt:i4>
      </vt:variant>
      <vt:variant>
        <vt:lpstr>Thème</vt:lpstr>
      </vt:variant>
      <vt:variant>
        <vt:i4>3</vt:i4>
      </vt:variant>
      <vt:variant>
        <vt:lpstr>Titres des diapositives</vt:lpstr>
      </vt:variant>
      <vt:variant>
        <vt:i4>15</vt:i4>
      </vt:variant>
    </vt:vector>
  </HeadingPairs>
  <TitlesOfParts>
    <vt:vector size="25" baseType="lpstr">
      <vt:lpstr>Arial</vt:lpstr>
      <vt:lpstr>Avenir LT Std 55 Roman</vt:lpstr>
      <vt:lpstr>Calibri</vt:lpstr>
      <vt:lpstr>Calibri Light</vt:lpstr>
      <vt:lpstr>Verdana</vt:lpstr>
      <vt:lpstr>Wingdings</vt:lpstr>
      <vt:lpstr>Wingdings 2</vt:lpstr>
      <vt:lpstr>SGE new</vt:lpstr>
      <vt:lpstr>1_Conception personnalisée</vt:lpstr>
      <vt:lpstr>2_Conception personnalisée</vt:lpstr>
      <vt:lpstr>Les Commissions Secondaires  du Personnel (CSP)  mise à jour : mars 2025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Commissions Secondaires  du Personnel (CSP)</dc:title>
  <dc:creator>Secrétariat SGE</dc:creator>
  <cp:lastModifiedBy>ORIT BELLITY</cp:lastModifiedBy>
  <cp:revision>19</cp:revision>
  <dcterms:created xsi:type="dcterms:W3CDTF">2023-04-17T13:41:07Z</dcterms:created>
  <dcterms:modified xsi:type="dcterms:W3CDTF">2025-03-03T08:25:31Z</dcterms:modified>
</cp:coreProperties>
</file>